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8"/>
  </p:notesMasterIdLst>
  <p:handoutMasterIdLst>
    <p:handoutMasterId r:id="rId59"/>
  </p:handoutMasterIdLst>
  <p:sldIdLst>
    <p:sldId id="296" r:id="rId2"/>
    <p:sldId id="297" r:id="rId3"/>
    <p:sldId id="258" r:id="rId4"/>
    <p:sldId id="259" r:id="rId5"/>
    <p:sldId id="257" r:id="rId6"/>
    <p:sldId id="261" r:id="rId7"/>
    <p:sldId id="263" r:id="rId8"/>
    <p:sldId id="264" r:id="rId9"/>
    <p:sldId id="265" r:id="rId10"/>
    <p:sldId id="268" r:id="rId11"/>
    <p:sldId id="305" r:id="rId12"/>
    <p:sldId id="266" r:id="rId13"/>
    <p:sldId id="267" r:id="rId14"/>
    <p:sldId id="315" r:id="rId15"/>
    <p:sldId id="316" r:id="rId16"/>
    <p:sldId id="317" r:id="rId17"/>
    <p:sldId id="300" r:id="rId18"/>
    <p:sldId id="318" r:id="rId19"/>
    <p:sldId id="331" r:id="rId20"/>
    <p:sldId id="270" r:id="rId21"/>
    <p:sldId id="271" r:id="rId22"/>
    <p:sldId id="299" r:id="rId23"/>
    <p:sldId id="340" r:id="rId24"/>
    <p:sldId id="274" r:id="rId25"/>
    <p:sldId id="335" r:id="rId26"/>
    <p:sldId id="314" r:id="rId27"/>
    <p:sldId id="321" r:id="rId28"/>
    <p:sldId id="333" r:id="rId29"/>
    <p:sldId id="285" r:id="rId30"/>
    <p:sldId id="308" r:id="rId31"/>
    <p:sldId id="332" r:id="rId32"/>
    <p:sldId id="277" r:id="rId33"/>
    <p:sldId id="278" r:id="rId34"/>
    <p:sldId id="337" r:id="rId35"/>
    <p:sldId id="280" r:id="rId36"/>
    <p:sldId id="294" r:id="rId37"/>
    <p:sldId id="282" r:id="rId38"/>
    <p:sldId id="311" r:id="rId39"/>
    <p:sldId id="319" r:id="rId40"/>
    <p:sldId id="338" r:id="rId41"/>
    <p:sldId id="288" r:id="rId42"/>
    <p:sldId id="287" r:id="rId43"/>
    <p:sldId id="283" r:id="rId44"/>
    <p:sldId id="306" r:id="rId45"/>
    <p:sldId id="313" r:id="rId46"/>
    <p:sldId id="312" r:id="rId47"/>
    <p:sldId id="322" r:id="rId48"/>
    <p:sldId id="323" r:id="rId49"/>
    <p:sldId id="329" r:id="rId50"/>
    <p:sldId id="330" r:id="rId51"/>
    <p:sldId id="328" r:id="rId52"/>
    <p:sldId id="327" r:id="rId53"/>
    <p:sldId id="289" r:id="rId54"/>
    <p:sldId id="320" r:id="rId55"/>
    <p:sldId id="341" r:id="rId56"/>
    <p:sldId id="290" r:id="rId5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F693"/>
    <a:srgbClr val="134770"/>
    <a:srgbClr val="0F371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79352" autoAdjust="0"/>
  </p:normalViewPr>
  <p:slideViewPr>
    <p:cSldViewPr snapToGrid="0">
      <p:cViewPr varScale="1">
        <p:scale>
          <a:sx n="70" d="100"/>
          <a:sy n="70"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55A562-1728-47B3-BC76-77361FAE0E58}" type="datetimeFigureOut">
              <a:rPr lang="en-GB" smtClean="0"/>
              <a:t>13/02/2025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EEE3BE-252F-4B09-BE8A-92F8234D17C8}" type="slidenum">
              <a:rPr lang="en-GB" smtClean="0"/>
              <a:t>‹#›</a:t>
            </a:fld>
            <a:endParaRPr lang="en-GB"/>
          </a:p>
        </p:txBody>
      </p:sp>
    </p:spTree>
    <p:extLst>
      <p:ext uri="{BB962C8B-B14F-4D97-AF65-F5344CB8AC3E}">
        <p14:creationId xmlns:p14="http://schemas.microsoft.com/office/powerpoint/2010/main" val="299548480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6C87E9C-6995-4FE7-BD68-E125B313AE8F}" type="datetimeFigureOut">
              <a:rPr lang="en-US" smtClean="0"/>
              <a:t>2/13/2025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F32CB35-F9BC-4457-A0CE-DB58610F4B05}" type="slidenum">
              <a:rPr lang="en-US" smtClean="0"/>
              <a:t>‹#›</a:t>
            </a:fld>
            <a:endParaRPr lang="en-US"/>
          </a:p>
        </p:txBody>
      </p:sp>
    </p:spTree>
    <p:extLst>
      <p:ext uri="{BB962C8B-B14F-4D97-AF65-F5344CB8AC3E}">
        <p14:creationId xmlns:p14="http://schemas.microsoft.com/office/powerpoint/2010/main" val="273751855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4532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770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11</a:t>
            </a:fld>
            <a:endParaRPr lang="en-US"/>
          </a:p>
        </p:txBody>
      </p:sp>
    </p:spTree>
    <p:extLst>
      <p:ext uri="{BB962C8B-B14F-4D97-AF65-F5344CB8AC3E}">
        <p14:creationId xmlns:p14="http://schemas.microsoft.com/office/powerpoint/2010/main" val="119409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12</a:t>
            </a:fld>
            <a:endParaRPr lang="en-US"/>
          </a:p>
        </p:txBody>
      </p:sp>
    </p:spTree>
    <p:extLst>
      <p:ext uri="{BB962C8B-B14F-4D97-AF65-F5344CB8AC3E}">
        <p14:creationId xmlns:p14="http://schemas.microsoft.com/office/powerpoint/2010/main" val="221917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15</a:t>
            </a:fld>
            <a:endParaRPr lang="en-US"/>
          </a:p>
        </p:txBody>
      </p:sp>
    </p:spTree>
    <p:extLst>
      <p:ext uri="{BB962C8B-B14F-4D97-AF65-F5344CB8AC3E}">
        <p14:creationId xmlns:p14="http://schemas.microsoft.com/office/powerpoint/2010/main" val="42443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58493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18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0632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57311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2733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24</a:t>
            </a:fld>
            <a:endParaRPr lang="en-US"/>
          </a:p>
        </p:txBody>
      </p:sp>
    </p:spTree>
    <p:extLst>
      <p:ext uri="{BB962C8B-B14F-4D97-AF65-F5344CB8AC3E}">
        <p14:creationId xmlns:p14="http://schemas.microsoft.com/office/powerpoint/2010/main" val="3624539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28</a:t>
            </a:fld>
            <a:endParaRPr lang="en-US"/>
          </a:p>
        </p:txBody>
      </p:sp>
    </p:spTree>
    <p:extLst>
      <p:ext uri="{BB962C8B-B14F-4D97-AF65-F5344CB8AC3E}">
        <p14:creationId xmlns:p14="http://schemas.microsoft.com/office/powerpoint/2010/main" val="151222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3891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29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391878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32</a:t>
            </a:fld>
            <a:endParaRPr lang="en-US"/>
          </a:p>
        </p:txBody>
      </p:sp>
    </p:spTree>
    <p:extLst>
      <p:ext uri="{BB962C8B-B14F-4D97-AF65-F5344CB8AC3E}">
        <p14:creationId xmlns:p14="http://schemas.microsoft.com/office/powerpoint/2010/main" val="2282347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34</a:t>
            </a:fld>
            <a:endParaRPr lang="en-US"/>
          </a:p>
        </p:txBody>
      </p:sp>
    </p:spTree>
    <p:extLst>
      <p:ext uri="{BB962C8B-B14F-4D97-AF65-F5344CB8AC3E}">
        <p14:creationId xmlns:p14="http://schemas.microsoft.com/office/powerpoint/2010/main" val="1480488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554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4038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37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788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38</a:t>
            </a:fld>
            <a:endParaRPr lang="en-US"/>
          </a:p>
        </p:txBody>
      </p:sp>
    </p:spTree>
    <p:extLst>
      <p:ext uri="{BB962C8B-B14F-4D97-AF65-F5344CB8AC3E}">
        <p14:creationId xmlns:p14="http://schemas.microsoft.com/office/powerpoint/2010/main" val="4215741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39</a:t>
            </a:fld>
            <a:endParaRPr lang="en-US"/>
          </a:p>
        </p:txBody>
      </p:sp>
    </p:spTree>
    <p:extLst>
      <p:ext uri="{BB962C8B-B14F-4D97-AF65-F5344CB8AC3E}">
        <p14:creationId xmlns:p14="http://schemas.microsoft.com/office/powerpoint/2010/main" val="3891997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10088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42</a:t>
            </a:fld>
            <a:endParaRPr lang="en-US"/>
          </a:p>
        </p:txBody>
      </p:sp>
    </p:spTree>
    <p:extLst>
      <p:ext uri="{BB962C8B-B14F-4D97-AF65-F5344CB8AC3E}">
        <p14:creationId xmlns:p14="http://schemas.microsoft.com/office/powerpoint/2010/main" val="134929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3</a:t>
            </a:fld>
            <a:endParaRPr lang="en-US"/>
          </a:p>
        </p:txBody>
      </p:sp>
    </p:spTree>
    <p:extLst>
      <p:ext uri="{BB962C8B-B14F-4D97-AF65-F5344CB8AC3E}">
        <p14:creationId xmlns:p14="http://schemas.microsoft.com/office/powerpoint/2010/main" val="3113823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43</a:t>
            </a:fld>
            <a:endParaRPr lang="en-US"/>
          </a:p>
        </p:txBody>
      </p:sp>
    </p:spTree>
    <p:extLst>
      <p:ext uri="{BB962C8B-B14F-4D97-AF65-F5344CB8AC3E}">
        <p14:creationId xmlns:p14="http://schemas.microsoft.com/office/powerpoint/2010/main" val="3817668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43433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45</a:t>
            </a:fld>
            <a:endParaRPr lang="en-US"/>
          </a:p>
        </p:txBody>
      </p:sp>
    </p:spTree>
    <p:extLst>
      <p:ext uri="{BB962C8B-B14F-4D97-AF65-F5344CB8AC3E}">
        <p14:creationId xmlns:p14="http://schemas.microsoft.com/office/powerpoint/2010/main" val="622687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46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812192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48</a:t>
            </a:fld>
            <a:endParaRPr lang="en-US"/>
          </a:p>
        </p:txBody>
      </p:sp>
    </p:spTree>
    <p:extLst>
      <p:ext uri="{BB962C8B-B14F-4D97-AF65-F5344CB8AC3E}">
        <p14:creationId xmlns:p14="http://schemas.microsoft.com/office/powerpoint/2010/main" val="2627838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49</a:t>
            </a:fld>
            <a:endParaRPr lang="en-US"/>
          </a:p>
        </p:txBody>
      </p:sp>
    </p:spTree>
    <p:extLst>
      <p:ext uri="{BB962C8B-B14F-4D97-AF65-F5344CB8AC3E}">
        <p14:creationId xmlns:p14="http://schemas.microsoft.com/office/powerpoint/2010/main" val="3552097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51</a:t>
            </a:fld>
            <a:endParaRPr lang="en-US"/>
          </a:p>
        </p:txBody>
      </p:sp>
    </p:spTree>
    <p:extLst>
      <p:ext uri="{BB962C8B-B14F-4D97-AF65-F5344CB8AC3E}">
        <p14:creationId xmlns:p14="http://schemas.microsoft.com/office/powerpoint/2010/main" val="2004314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52</a:t>
            </a:fld>
            <a:endParaRPr lang="en-US"/>
          </a:p>
        </p:txBody>
      </p:sp>
    </p:spTree>
    <p:extLst>
      <p:ext uri="{BB962C8B-B14F-4D97-AF65-F5344CB8AC3E}">
        <p14:creationId xmlns:p14="http://schemas.microsoft.com/office/powerpoint/2010/main" val="4213465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9145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4</a:t>
            </a:fld>
            <a:endParaRPr lang="en-US"/>
          </a:p>
        </p:txBody>
      </p:sp>
    </p:spTree>
    <p:extLst>
      <p:ext uri="{BB962C8B-B14F-4D97-AF65-F5344CB8AC3E}">
        <p14:creationId xmlns:p14="http://schemas.microsoft.com/office/powerpoint/2010/main" val="361657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CB35-F9BC-4457-A0CE-DB58610F4B05}"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2163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6</a:t>
            </a:fld>
            <a:endParaRPr lang="en-US"/>
          </a:p>
        </p:txBody>
      </p:sp>
    </p:spTree>
    <p:extLst>
      <p:ext uri="{BB962C8B-B14F-4D97-AF65-F5344CB8AC3E}">
        <p14:creationId xmlns:p14="http://schemas.microsoft.com/office/powerpoint/2010/main" val="343760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7</a:t>
            </a:fld>
            <a:endParaRPr lang="en-US"/>
          </a:p>
        </p:txBody>
      </p:sp>
    </p:spTree>
    <p:extLst>
      <p:ext uri="{BB962C8B-B14F-4D97-AF65-F5344CB8AC3E}">
        <p14:creationId xmlns:p14="http://schemas.microsoft.com/office/powerpoint/2010/main" val="243292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F32CB35-F9BC-4457-A0CE-DB58610F4B05}" type="slidenum">
              <a:rPr lang="en-US" smtClean="0"/>
              <a:t>8</a:t>
            </a:fld>
            <a:endParaRPr lang="en-US"/>
          </a:p>
        </p:txBody>
      </p:sp>
    </p:spTree>
    <p:extLst>
      <p:ext uri="{BB962C8B-B14F-4D97-AF65-F5344CB8AC3E}">
        <p14:creationId xmlns:p14="http://schemas.microsoft.com/office/powerpoint/2010/main" val="100092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8F32CB35-F9BC-4457-A0CE-DB58610F4B05}" type="slidenum">
              <a:rPr lang="en-US" smtClean="0"/>
              <a:t>9</a:t>
            </a:fld>
            <a:endParaRPr lang="en-US"/>
          </a:p>
        </p:txBody>
      </p:sp>
    </p:spTree>
    <p:extLst>
      <p:ext uri="{BB962C8B-B14F-4D97-AF65-F5344CB8AC3E}">
        <p14:creationId xmlns:p14="http://schemas.microsoft.com/office/powerpoint/2010/main" val="3096347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l-GR"/>
              <a:t>Υπηρεσία Συμβουλευτικής και Επαγγελματικής Αγωγής, Φεβρουάριος 2025</a:t>
            </a:r>
            <a:endParaRPr lang="en-GB"/>
          </a:p>
        </p:txBody>
      </p:sp>
      <p:sp>
        <p:nvSpPr>
          <p:cNvPr id="5" name="Footer Placeholder 4"/>
          <p:cNvSpPr>
            <a:spLocks noGrp="1"/>
          </p:cNvSpPr>
          <p:nvPr>
            <p:ph type="ftr" sz="quarter" idx="11"/>
          </p:nvPr>
        </p:nvSpPr>
        <p:spPr>
          <a:xfrm>
            <a:off x="1876424" y="5410201"/>
            <a:ext cx="5124886" cy="365125"/>
          </a:xfrm>
        </p:spPr>
        <p:txBody>
          <a:bodyPr/>
          <a:lstStyle/>
          <a:p>
            <a:r>
              <a:rPr lang="el-GR"/>
              <a:t>ΥΣΑ, 17/2/2023</a:t>
            </a:r>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09043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1196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75184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7225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80877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2613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9063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1216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07513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37515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5" name="Footer Placeholder 4"/>
          <p:cNvSpPr>
            <a:spLocks noGrp="1"/>
          </p:cNvSpPr>
          <p:nvPr>
            <p:ph type="ftr" sz="quarter" idx="11"/>
          </p:nvPr>
        </p:nvSpPr>
        <p:spPr/>
        <p:txBody>
          <a:bodyPr/>
          <a:lstStyle/>
          <a:p>
            <a:r>
              <a:rPr lang="el-GR"/>
              <a:t>ΥΣΑ, 17/2/2023</a:t>
            </a:r>
            <a:endParaRPr lang="en-GB"/>
          </a:p>
        </p:txBody>
      </p:sp>
      <p:sp>
        <p:nvSpPr>
          <p:cNvPr id="6" name="Slide Number Placeholder 5"/>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771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4547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8" name="Footer Placeholder 7"/>
          <p:cNvSpPr>
            <a:spLocks noGrp="1"/>
          </p:cNvSpPr>
          <p:nvPr>
            <p:ph type="ftr" sz="quarter" idx="11"/>
          </p:nvPr>
        </p:nvSpPr>
        <p:spPr/>
        <p:txBody>
          <a:bodyPr/>
          <a:lstStyle/>
          <a:p>
            <a:r>
              <a:rPr lang="el-GR"/>
              <a:t>ΥΣΑ, 17/2/2023</a:t>
            </a:r>
            <a:endParaRPr lang="en-GB"/>
          </a:p>
        </p:txBody>
      </p:sp>
      <p:sp>
        <p:nvSpPr>
          <p:cNvPr id="9" name="Slide Number Placeholder 8"/>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1692585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4" name="Footer Placeholder 3"/>
          <p:cNvSpPr>
            <a:spLocks noGrp="1"/>
          </p:cNvSpPr>
          <p:nvPr>
            <p:ph type="ftr" sz="quarter" idx="11"/>
          </p:nvPr>
        </p:nvSpPr>
        <p:spPr/>
        <p:txBody>
          <a:bodyPr/>
          <a:lstStyle/>
          <a:p>
            <a:r>
              <a:rPr lang="el-GR"/>
              <a:t>ΥΣΑ, 17/2/2023</a:t>
            </a:r>
            <a:endParaRPr lang="en-GB"/>
          </a:p>
        </p:txBody>
      </p:sp>
      <p:sp>
        <p:nvSpPr>
          <p:cNvPr id="5" name="Slide Number Placeholder 4"/>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70629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3" name="Footer Placeholder 2"/>
          <p:cNvSpPr>
            <a:spLocks noGrp="1"/>
          </p:cNvSpPr>
          <p:nvPr>
            <p:ph type="ftr" sz="quarter" idx="11"/>
          </p:nvPr>
        </p:nvSpPr>
        <p:spPr/>
        <p:txBody>
          <a:bodyPr/>
          <a:lstStyle/>
          <a:p>
            <a:r>
              <a:rPr lang="el-GR"/>
              <a:t>ΥΣΑ, 17/2/2023</a:t>
            </a:r>
            <a:endParaRPr lang="en-GB"/>
          </a:p>
        </p:txBody>
      </p:sp>
      <p:sp>
        <p:nvSpPr>
          <p:cNvPr id="4" name="Slide Number Placeholder 3"/>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25753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365580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l-GR"/>
              <a:t>Υπηρεσία Συμβουλευτικής και Επαγγελματικής Αγωγής, Φεβρουάριος 2025</a:t>
            </a:r>
            <a:endParaRPr lang="en-GB"/>
          </a:p>
        </p:txBody>
      </p:sp>
      <p:sp>
        <p:nvSpPr>
          <p:cNvPr id="6" name="Footer Placeholder 5"/>
          <p:cNvSpPr>
            <a:spLocks noGrp="1"/>
          </p:cNvSpPr>
          <p:nvPr>
            <p:ph type="ftr" sz="quarter" idx="11"/>
          </p:nvPr>
        </p:nvSpPr>
        <p:spPr/>
        <p:txBody>
          <a:bodyPr/>
          <a:lstStyle/>
          <a:p>
            <a:r>
              <a:rPr lang="el-GR"/>
              <a:t>ΥΣΑ, 17/2/2023</a:t>
            </a:r>
            <a:endParaRPr lang="en-GB"/>
          </a:p>
        </p:txBody>
      </p:sp>
      <p:sp>
        <p:nvSpPr>
          <p:cNvPr id="7" name="Slide Number Placeholder 6"/>
          <p:cNvSpPr>
            <a:spLocks noGrp="1"/>
          </p:cNvSpPr>
          <p:nvPr>
            <p:ph type="sldNum" sz="quarter" idx="12"/>
          </p:nvPr>
        </p:nvSpPr>
        <p:spPr/>
        <p:txBody>
          <a:bodyPr/>
          <a:lstStyle/>
          <a:p>
            <a:fld id="{EAA9F439-BAD9-4CFB-8DE0-6CAA244BAADC}" type="slidenum">
              <a:rPr lang="en-GB" smtClean="0"/>
              <a:t>‹#›</a:t>
            </a:fld>
            <a:endParaRPr lang="en-GB"/>
          </a:p>
        </p:txBody>
      </p:sp>
    </p:spTree>
    <p:extLst>
      <p:ext uri="{BB962C8B-B14F-4D97-AF65-F5344CB8AC3E}">
        <p14:creationId xmlns:p14="http://schemas.microsoft.com/office/powerpoint/2010/main" val="5197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l-GR"/>
              <a:t>Υπηρεσία Συμβουλευτικής και Επαγγελματικής Αγωγής, Φεβρουάριος 2025</a:t>
            </a:r>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l-GR"/>
              <a:t>ΥΣΑ, 17/2/2023</a:t>
            </a:r>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A9F439-BAD9-4CFB-8DE0-6CAA244BAADC}" type="slidenum">
              <a:rPr lang="en-GB" smtClean="0"/>
              <a:t>‹#›</a:t>
            </a:fld>
            <a:endParaRPr lang="en-GB"/>
          </a:p>
        </p:txBody>
      </p:sp>
    </p:spTree>
    <p:extLst>
      <p:ext uri="{BB962C8B-B14F-4D97-AF65-F5344CB8AC3E}">
        <p14:creationId xmlns:p14="http://schemas.microsoft.com/office/powerpoint/2010/main" val="148061903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sch.cy/mc/49/plaisia_prosvasis_2025.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archeia.moec.gov.cy/mc/49/plaisia_prosvasis_202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sch.cy/mc/1049/odigos_exetaseon_tomos_b_2025.pdf" TargetMode="External"/><Relationship Id="rId2" Type="http://schemas.openxmlformats.org/officeDocument/2006/relationships/hyperlink" Target="https://sch.cy/mc/1049/odigos_exetaseon_tomos_a_2025.pdf"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ksa.schools.ac.cy/Account/Login?ReturnUrl=%2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hyperlink" Target="https://panexams.moec.gov.cy/index.php/el/exetaseis/entypa" TargetMode="External"/><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hyperlink" Target="http://www.moec.gov.cy/ypexams"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sch.cy/mc/1049/odigos_exetaseon_tomos_a_2025.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mod.gov.c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www.mod.gov.cy/"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hyperlink" Target="https://ksa.schools.ac.c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etek.org.cy/"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hyperlink" Target="http://www.minedu.gov.gr/"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anexams.moec.gov.cy/index.php/el/exetaseis/odigoi-exetaseon"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oec.gov.cy/"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minedu.gov.gr/"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0E00-9930-49CE-ADFE-6D9F8F98F4DF}"/>
              </a:ext>
            </a:extLst>
          </p:cNvPr>
          <p:cNvSpPr>
            <a:spLocks noGrp="1"/>
          </p:cNvSpPr>
          <p:nvPr>
            <p:ph type="ctrTitle"/>
          </p:nvPr>
        </p:nvSpPr>
        <p:spPr>
          <a:xfrm>
            <a:off x="1914522" y="1180214"/>
            <a:ext cx="8791575" cy="2562446"/>
          </a:xfrm>
          <a:ln>
            <a:noFill/>
          </a:ln>
        </p:spPr>
        <p:txBody>
          <a:bodyPr>
            <a:normAutofit fontScale="90000"/>
          </a:bodyPr>
          <a:lstStyle/>
          <a:p>
            <a:pPr lvl="0" algn="ctr">
              <a:lnSpc>
                <a:spcPct val="150000"/>
              </a:lnSpc>
            </a:pP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br>
              <a:rPr lang="el-GR" altLang="en-US" sz="4000" b="1" cap="none" dirty="0">
                <a:solidFill>
                  <a:prstClr val="black"/>
                </a:solidFill>
                <a:highlight>
                  <a:srgbClr val="FFFF00"/>
                </a:highlight>
                <a:latin typeface="Calibri" panose="020F0502020204030204" pitchFamily="34" charset="0"/>
                <a:cs typeface="Calibri" panose="020F0502020204030204" pitchFamily="34" charset="0"/>
              </a:rPr>
            </a:br>
            <a:r>
              <a:rPr lang="el-GR" altLang="en-US" sz="4000" b="1" cap="none" dirty="0">
                <a:solidFill>
                  <a:schemeClr val="bg1"/>
                </a:solidFill>
                <a:latin typeface="Arial" pitchFamily="34" charset="0"/>
                <a:cs typeface="Arial" pitchFamily="34" charset="0"/>
              </a:rPr>
              <a:t>ΔΙΑΔΙΚΑΣΙΑ ΠΡΟΣΒΑΣΗΣ ΣΤΗ ΔΗΜΟΣΙΑ ΤΡΙΤΟΒΑΘΜΙΑ ΕΚΠΑΙΔΕΥΣΗ ΚΥΠΡΟΥ ΚΑΙ ΕΛΛΑΔΑΣ 202</a:t>
            </a:r>
            <a:r>
              <a:rPr lang="en-US" altLang="en-US" sz="4000" b="1" cap="none">
                <a:solidFill>
                  <a:schemeClr val="bg1"/>
                </a:solidFill>
                <a:latin typeface="Arial" pitchFamily="34" charset="0"/>
                <a:cs typeface="Arial" pitchFamily="34" charset="0"/>
              </a:rPr>
              <a:t>5</a:t>
            </a:r>
            <a:br>
              <a:rPr lang="el-GR" altLang="en-US" sz="4000" b="1" cap="none" dirty="0">
                <a:solidFill>
                  <a:schemeClr val="bg1"/>
                </a:solidFill>
                <a:latin typeface="Arial" pitchFamily="34" charset="0"/>
                <a:cs typeface="Arial" pitchFamily="34" charset="0"/>
              </a:rPr>
            </a:br>
            <a:endParaRPr lang="el-GR" sz="4000" b="1" dirty="0">
              <a:solidFill>
                <a:schemeClr val="bg1"/>
              </a:solidFill>
              <a:highlight>
                <a:srgbClr val="FFFF00"/>
              </a:highlight>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F0CB14C8-FAE8-4E28-9612-A38E0A6607EB}"/>
              </a:ext>
            </a:extLst>
          </p:cNvPr>
          <p:cNvSpPr>
            <a:spLocks noGrp="1"/>
          </p:cNvSpPr>
          <p:nvPr>
            <p:ph type="subTitle" idx="1"/>
          </p:nvPr>
        </p:nvSpPr>
        <p:spPr>
          <a:xfrm>
            <a:off x="1318437" y="3742660"/>
            <a:ext cx="9387661" cy="2658139"/>
          </a:xfrm>
        </p:spPr>
        <p:txBody>
          <a:bodyPr>
            <a:normAutofit/>
          </a:bodyPr>
          <a:lstStyle/>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Υπηρεσία Συμβουλευτικής </a:t>
            </a: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και Επαγγελματικής Αγωγής</a:t>
            </a:r>
          </a:p>
          <a:p>
            <a:pPr lvl="0" algn="ctr" latinLnBrk="1">
              <a:lnSpc>
                <a:spcPct val="100000"/>
              </a:lnSpc>
              <a:spcBef>
                <a:spcPts val="0"/>
              </a:spcBef>
              <a:buSzTx/>
            </a:pPr>
            <a:endParaRPr lang="el-GR" altLang="en-US" sz="2800" b="1" cap="none" dirty="0">
              <a:solidFill>
                <a:schemeClr val="bg1"/>
              </a:solidFill>
              <a:latin typeface="Arial" pitchFamily="34" charset="0"/>
              <a:cs typeface="Arial" pitchFamily="34" charset="0"/>
            </a:endParaRPr>
          </a:p>
          <a:p>
            <a:pPr lvl="0" algn="ctr" latinLnBrk="1">
              <a:lnSpc>
                <a:spcPct val="100000"/>
              </a:lnSpc>
              <a:spcBef>
                <a:spcPts val="0"/>
              </a:spcBef>
              <a:buSzTx/>
            </a:pPr>
            <a:r>
              <a:rPr lang="el-GR" altLang="en-US" sz="2800" b="1" cap="none" dirty="0">
                <a:solidFill>
                  <a:schemeClr val="bg1"/>
                </a:solidFill>
                <a:latin typeface="Arial" pitchFamily="34" charset="0"/>
                <a:cs typeface="Arial" pitchFamily="34" charset="0"/>
              </a:rPr>
              <a:t>Διεύθυνση</a:t>
            </a:r>
            <a:r>
              <a:rPr lang="en-US" altLang="en-US" sz="2800" b="1" cap="none" dirty="0">
                <a:solidFill>
                  <a:schemeClr val="bg1"/>
                </a:solidFill>
                <a:latin typeface="Arial" pitchFamily="34" charset="0"/>
                <a:cs typeface="Arial" pitchFamily="34" charset="0"/>
              </a:rPr>
              <a:t> </a:t>
            </a:r>
            <a:r>
              <a:rPr lang="el-GR" altLang="en-US" sz="2800" b="1" cap="none" dirty="0">
                <a:solidFill>
                  <a:schemeClr val="bg1"/>
                </a:solidFill>
                <a:latin typeface="Arial" pitchFamily="34" charset="0"/>
                <a:cs typeface="Arial" pitchFamily="34" charset="0"/>
              </a:rPr>
              <a:t>Μέσης Γενικής Εκπαίδευσης, ΥΠΑΝ</a:t>
            </a:r>
            <a:endParaRPr lang="en-GB" sz="2800" b="1" dirty="0">
              <a:solidFill>
                <a:schemeClr val="bg1"/>
              </a:solidFill>
            </a:endParaRPr>
          </a:p>
          <a:p>
            <a:endParaRPr lang="el-GR" sz="2800" dirty="0"/>
          </a:p>
        </p:txBody>
      </p:sp>
      <p:sp>
        <p:nvSpPr>
          <p:cNvPr id="5" name="Title 1">
            <a:extLst>
              <a:ext uri="{FF2B5EF4-FFF2-40B4-BE49-F238E27FC236}">
                <a16:creationId xmlns:a16="http://schemas.microsoft.com/office/drawing/2014/main" id="{18EBB7A6-CC12-40F9-A6BE-D32386D81A49}"/>
              </a:ext>
            </a:extLst>
          </p:cNvPr>
          <p:cNvSpPr txBox="1">
            <a:spLocks/>
          </p:cNvSpPr>
          <p:nvPr/>
        </p:nvSpPr>
        <p:spPr>
          <a:xfrm>
            <a:off x="1876425" y="2162175"/>
            <a:ext cx="8753476" cy="13477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latinLnBrk="1">
              <a:lnSpc>
                <a:spcPct val="100000"/>
              </a:lnSpc>
            </a:pPr>
            <a:endParaRPr lang="en-GB" dirty="0"/>
          </a:p>
        </p:txBody>
      </p:sp>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9790" y="-49121"/>
            <a:ext cx="1704783" cy="1689032"/>
          </a:xfrm>
          <a:prstGeom prst="rect">
            <a:avLst/>
          </a:prstGeom>
        </p:spPr>
      </p:pic>
      <p:pic>
        <p:nvPicPr>
          <p:cNvPr id="6" name="Picture 5">
            <a:extLst>
              <a:ext uri="{FF2B5EF4-FFF2-40B4-BE49-F238E27FC236}">
                <a16:creationId xmlns:a16="http://schemas.microsoft.com/office/drawing/2014/main" id="{ED4AB273-9CD5-DFE3-F312-A6A048532299}"/>
              </a:ext>
            </a:extLst>
          </p:cNvPr>
          <p:cNvPicPr>
            <a:picLocks noChangeAspect="1"/>
          </p:cNvPicPr>
          <p:nvPr/>
        </p:nvPicPr>
        <p:blipFill>
          <a:blip r:embed="rId4"/>
          <a:stretch>
            <a:fillRect/>
          </a:stretch>
        </p:blipFill>
        <p:spPr>
          <a:xfrm>
            <a:off x="119742" y="135685"/>
            <a:ext cx="1879150" cy="1422182"/>
          </a:xfrm>
          <a:prstGeom prst="rect">
            <a:avLst/>
          </a:prstGeom>
        </p:spPr>
      </p:pic>
    </p:spTree>
    <p:extLst>
      <p:ext uri="{BB962C8B-B14F-4D97-AF65-F5344CB8AC3E}">
        <p14:creationId xmlns:p14="http://schemas.microsoft.com/office/powerpoint/2010/main" val="383558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7982" y="697195"/>
            <a:ext cx="10005016" cy="326064"/>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(6)</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1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dirty="0">
              <a:latin typeface="Calibri" panose="020F0502020204030204" pitchFamily="34" charset="0"/>
              <a:cs typeface="Calibri" panose="020F0502020204030204" pitchFamily="34" charset="0"/>
            </a:endParaRPr>
          </a:p>
        </p:txBody>
      </p:sp>
      <p:sp>
        <p:nvSpPr>
          <p:cNvPr id="3" name="Text Placeholder 2"/>
          <p:cNvSpPr>
            <a:spLocks noGrp="1"/>
          </p:cNvSpPr>
          <p:nvPr>
            <p:ph type="body" sz="half" idx="2"/>
          </p:nvPr>
        </p:nvSpPr>
        <p:spPr>
          <a:xfrm>
            <a:off x="727982" y="1349829"/>
            <a:ext cx="10375447" cy="5372486"/>
          </a:xfrm>
        </p:spPr>
        <p:txBody>
          <a:bodyPr>
            <a:normAutofit fontScale="25000" lnSpcReduction="20000"/>
          </a:bodyPr>
          <a:lstStyle/>
          <a:p>
            <a:pPr lvl="0" defTabSz="685800">
              <a:lnSpc>
                <a:spcPct val="170000"/>
              </a:lnSpc>
              <a:spcBef>
                <a:spcPts val="750"/>
              </a:spcBef>
              <a:buSzTx/>
            </a:pPr>
            <a:r>
              <a:rPr lang="el-GR" sz="9600" b="1" dirty="0">
                <a:solidFill>
                  <a:schemeClr val="bg1"/>
                </a:solidFill>
                <a:latin typeface="Arial" pitchFamily="34" charset="0"/>
                <a:cs typeface="Arial" pitchFamily="34" charset="0"/>
              </a:rPr>
              <a:t>Οι υποψήφιοι </a:t>
            </a:r>
            <a:r>
              <a:rPr lang="el-GR" sz="9600" b="1" u="sng" dirty="0">
                <a:solidFill>
                  <a:srgbClr val="FF0000"/>
                </a:solidFill>
                <a:latin typeface="Arial" pitchFamily="34" charset="0"/>
                <a:cs typeface="Arial" pitchFamily="34" charset="0"/>
              </a:rPr>
              <a:t>ΔΕΝ μπορούν</a:t>
            </a:r>
            <a:r>
              <a:rPr lang="el-GR" sz="9600" b="1" dirty="0">
                <a:solidFill>
                  <a:srgbClr val="FF0000"/>
                </a:solidFill>
                <a:latin typeface="Arial" pitchFamily="34" charset="0"/>
                <a:cs typeface="Arial" pitchFamily="34" charset="0"/>
              </a:rPr>
              <a:t> </a:t>
            </a:r>
            <a:r>
              <a:rPr lang="el-GR" sz="9600" b="1" dirty="0">
                <a:solidFill>
                  <a:schemeClr val="bg1"/>
                </a:solidFill>
                <a:latin typeface="Arial" pitchFamily="34" charset="0"/>
                <a:cs typeface="Arial" pitchFamily="34" charset="0"/>
              </a:rPr>
              <a:t>να δηλώσουν </a:t>
            </a:r>
            <a:r>
              <a:rPr lang="el-GR" sz="9600" b="1" u="sng" dirty="0">
                <a:solidFill>
                  <a:schemeClr val="bg1"/>
                </a:solidFill>
                <a:latin typeface="Arial" pitchFamily="34" charset="0"/>
                <a:cs typeface="Arial" pitchFamily="34" charset="0"/>
              </a:rPr>
              <a:t>για σκοπούς Πρόσβασης στα Δημόσια ΑΑΕΙ της ΕΛΛΑΔΑΣ </a:t>
            </a:r>
            <a:r>
              <a:rPr lang="el-GR" sz="9600" b="1" dirty="0">
                <a:solidFill>
                  <a:schemeClr val="bg1"/>
                </a:solidFill>
                <a:latin typeface="Arial" pitchFamily="34" charset="0"/>
                <a:cs typeface="Arial" pitchFamily="34" charset="0"/>
              </a:rPr>
              <a:t>διαφορετικά επίπεδα του ίδιου μαθήματος </a:t>
            </a:r>
            <a:r>
              <a:rPr lang="el-GR" sz="8000" b="1" dirty="0">
                <a:solidFill>
                  <a:schemeClr val="bg1"/>
                </a:solidFill>
                <a:latin typeface="Arial" pitchFamily="34" charset="0"/>
                <a:cs typeface="Arial" pitchFamily="34" charset="0"/>
              </a:rPr>
              <a:t>όπως π.χ.:</a:t>
            </a: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(π.χ. Μαθηματικά Κ.Κ. και Μαθηματικά Κατεύθυνσης), </a:t>
            </a:r>
            <a:endParaRPr lang="en-GB" sz="7200" b="1" dirty="0">
              <a:solidFill>
                <a:schemeClr val="bg1"/>
              </a:solidFill>
              <a:latin typeface="Arial" pitchFamily="34" charset="0"/>
              <a:cs typeface="Arial" pitchFamily="34" charset="0"/>
            </a:endParaRPr>
          </a:p>
          <a:p>
            <a:pPr marL="342900" lvl="0" indent="-342900" defTabSz="685800">
              <a:lnSpc>
                <a:spcPct val="170000"/>
              </a:lnSpc>
              <a:spcBef>
                <a:spcPts val="750"/>
              </a:spcBef>
              <a:buSzTx/>
              <a:buFont typeface="+mj-lt"/>
              <a:buAutoNum type="arabicPeriod"/>
            </a:pPr>
            <a:r>
              <a:rPr lang="el-GR" sz="7200" b="1" dirty="0">
                <a:solidFill>
                  <a:schemeClr val="bg1"/>
                </a:solidFill>
                <a:latin typeface="Arial" pitchFamily="34" charset="0"/>
                <a:cs typeface="Arial" pitchFamily="34" charset="0"/>
              </a:rPr>
              <a:t>Λυκείου και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Αγγλικά και Αγγλικά 4ωρο Τ.Σ, Φυσική και Φυσική 4ωρο Τ.Σ., Αρχιτεκτονικό-Τεχνικό Σχέδιο και Αρχιτεκτονικό Σχέδιο Τ.Σ. (Θ.Κ.)] και </a:t>
            </a:r>
            <a:endParaRPr lang="en-GB" sz="7200" b="1" dirty="0">
              <a:solidFill>
                <a:schemeClr val="bg1"/>
              </a:solidFill>
              <a:latin typeface="Arial" pitchFamily="34" charset="0"/>
              <a:cs typeface="Arial" pitchFamily="34" charset="0"/>
            </a:endParaRPr>
          </a:p>
          <a:p>
            <a:pPr lvl="0" defTabSz="685800">
              <a:lnSpc>
                <a:spcPct val="170000"/>
              </a:lnSpc>
              <a:spcBef>
                <a:spcPts val="750"/>
              </a:spcBef>
              <a:buSzTx/>
            </a:pPr>
            <a:r>
              <a:rPr lang="el-GR" sz="7200" b="1" dirty="0">
                <a:solidFill>
                  <a:schemeClr val="bg1"/>
                </a:solidFill>
                <a:latin typeface="Arial" pitchFamily="34" charset="0"/>
                <a:cs typeface="Arial" pitchFamily="34" charset="0"/>
              </a:rPr>
              <a:t>3. Θεωρητικής και Πρακτικής Κατεύθυνσης Τεχνικών Σχολών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[π.χ. Γραφικές Τέχνες ΙΙΙ Τ.Σ. (Θ.Κ.) και Γραφικές Τέχνες ΙΙΙ Τ.Σ. (Π.Κ.), </a:t>
            </a:r>
          </a:p>
          <a:p>
            <a:pPr lvl="0" defTabSz="685800">
              <a:lnSpc>
                <a:spcPct val="170000"/>
              </a:lnSpc>
              <a:spcBef>
                <a:spcPts val="750"/>
              </a:spcBef>
              <a:buSzTx/>
            </a:pPr>
            <a:r>
              <a:rPr lang="el-GR" sz="7200" b="1" dirty="0">
                <a:solidFill>
                  <a:schemeClr val="bg1"/>
                </a:solidFill>
                <a:latin typeface="Arial" pitchFamily="34" charset="0"/>
                <a:cs typeface="Arial" pitchFamily="34" charset="0"/>
              </a:rPr>
              <a:t>Αρχιτεκτονικό Σχέδιο Τ.Σ. (Θ.Κ.) και Αρχιτεκτονικό Σχέδιο Τ.Σ. (Π.Κ.)]. </a:t>
            </a:r>
            <a:endParaRPr lang="en-GB" sz="2600" b="1" dirty="0">
              <a:solidFill>
                <a:srgbClr val="002060"/>
              </a:solidFill>
              <a:latin typeface="Arial" pitchFamily="34" charset="0"/>
              <a:cs typeface="Arial" pitchFamily="34" charset="0"/>
            </a:endParaRPr>
          </a:p>
          <a:p>
            <a:endParaRPr lang="en-GB" dirty="0">
              <a:solidFill>
                <a:schemeClr val="bg2"/>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1BEE56CA-7931-2365-EA21-06973FF52B00}"/>
              </a:ext>
            </a:extLst>
          </p:cNvPr>
          <p:cNvSpPr>
            <a:spLocks noGrp="1"/>
          </p:cNvSpPr>
          <p:nvPr>
            <p:ph type="dt" sz="half" idx="10"/>
          </p:nvPr>
        </p:nvSpPr>
        <p:spPr>
          <a:xfrm>
            <a:off x="9008995" y="6209846"/>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53769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52247" y="1213233"/>
            <a:ext cx="4900402" cy="3518912"/>
          </a:xfrm>
          <a:prstGeom prst="rect">
            <a:avLst/>
          </a:prstGeom>
          <a:solidFill>
            <a:schemeClr val="accent6">
              <a:lumMod val="75000"/>
            </a:schemeClr>
          </a:solidFill>
          <a:ln>
            <a:solidFill>
              <a:srgbClr val="7030A0"/>
            </a:solidFill>
          </a:ln>
        </p:spPr>
        <p:txBody>
          <a:bodyPr wrap="square">
            <a:spAutoFit/>
          </a:bodyPr>
          <a:lstStyle/>
          <a:p>
            <a:pPr lvl="0" algn="just" defTabSz="685800">
              <a:spcBef>
                <a:spcPts val="750"/>
              </a:spcBef>
              <a:buSzTx/>
            </a:pPr>
            <a:r>
              <a:rPr lang="el-GR" b="1" dirty="0">
                <a:solidFill>
                  <a:srgbClr val="002060"/>
                </a:solidFill>
                <a:latin typeface="Arial" pitchFamily="34" charset="0"/>
                <a:cs typeface="Arial" pitchFamily="34" charset="0"/>
              </a:rPr>
              <a:t>Περισσότερες λεπτομέρειες για τους περιορισμούς στην επιλογή μαθημάτων για Πρόσβαση στα Δημόσια ΑΑΕΙ Ελλάδας καθώς και για </a:t>
            </a:r>
            <a:r>
              <a:rPr lang="el-GR" b="1" u="sng" dirty="0">
                <a:solidFill>
                  <a:srgbClr val="002060"/>
                </a:solidFill>
                <a:latin typeface="Arial" pitchFamily="34" charset="0"/>
                <a:cs typeface="Arial" pitchFamily="34" charset="0"/>
              </a:rPr>
              <a:t>ΟΛΗ τη Διαδικασία Πρόσβασης στα Δημόσια ΑΑΕΙ Κύπρου και Ελλάδας</a:t>
            </a:r>
            <a:r>
              <a:rPr lang="el-GR" b="1" dirty="0">
                <a:solidFill>
                  <a:srgbClr val="002060"/>
                </a:solidFill>
                <a:latin typeface="Arial" pitchFamily="34" charset="0"/>
                <a:cs typeface="Arial" pitchFamily="34" charset="0"/>
              </a:rPr>
              <a:t>, στην έκδοση </a:t>
            </a:r>
          </a:p>
          <a:p>
            <a:pPr lvl="0" algn="just" defTabSz="685800">
              <a:spcBef>
                <a:spcPts val="750"/>
              </a:spcBef>
              <a:buSzTx/>
            </a:pPr>
            <a:r>
              <a:rPr lang="el-GR" b="1" dirty="0">
                <a:solidFill>
                  <a:srgbClr val="002060"/>
                </a:solidFill>
                <a:latin typeface="Arial" pitchFamily="34" charset="0"/>
                <a:cs typeface="Arial" pitchFamily="34" charset="0"/>
              </a:rPr>
              <a:t>«</a:t>
            </a:r>
            <a:r>
              <a:rPr lang="el-GR" b="1" i="1" dirty="0">
                <a:solidFill>
                  <a:srgbClr val="002060"/>
                </a:solidFill>
                <a:latin typeface="Arial" pitchFamily="34" charset="0"/>
                <a:cs typeface="Arial" pitchFamily="34" charset="0"/>
              </a:rPr>
              <a:t>Επιστημονικά Πεδία </a:t>
            </a:r>
            <a:r>
              <a:rPr lang="el-GR" b="1" dirty="0">
                <a:solidFill>
                  <a:srgbClr val="002060"/>
                </a:solidFill>
                <a:latin typeface="Arial" pitchFamily="34" charset="0"/>
                <a:cs typeface="Arial" pitchFamily="34" charset="0"/>
              </a:rPr>
              <a:t>και </a:t>
            </a:r>
            <a:r>
              <a:rPr lang="el-GR" b="1" i="1" dirty="0">
                <a:solidFill>
                  <a:srgbClr val="002060"/>
                </a:solidFill>
                <a:latin typeface="Arial" pitchFamily="34" charset="0"/>
                <a:cs typeface="Arial" pitchFamily="34" charset="0"/>
              </a:rPr>
              <a:t>Πλαίσια Πρόσβασης στη Δημόσια Τριτοβάθμια Εκπαίδευση Κύπρου και Ελλάδας 202</a:t>
            </a:r>
            <a:r>
              <a:rPr lang="en-US" b="1" i="1" dirty="0">
                <a:solidFill>
                  <a:srgbClr val="002060"/>
                </a:solidFill>
                <a:latin typeface="Arial" pitchFamily="34" charset="0"/>
                <a:cs typeface="Arial" pitchFamily="34" charset="0"/>
              </a:rPr>
              <a:t>5</a:t>
            </a:r>
            <a:r>
              <a:rPr lang="el-GR" b="1" i="1" dirty="0">
                <a:solidFill>
                  <a:srgbClr val="002060"/>
                </a:solidFill>
                <a:latin typeface="Arial" pitchFamily="34" charset="0"/>
                <a:cs typeface="Arial" pitchFamily="34" charset="0"/>
              </a:rPr>
              <a:t>», ΥΣΕΑ</a:t>
            </a:r>
            <a:r>
              <a:rPr lang="en-US" b="1" i="1" dirty="0">
                <a:solidFill>
                  <a:srgbClr val="002060"/>
                </a:solidFill>
                <a:latin typeface="Arial" pitchFamily="34" charset="0"/>
                <a:cs typeface="Arial" pitchFamily="34" charset="0"/>
              </a:rPr>
              <a:t> </a:t>
            </a:r>
            <a:r>
              <a:rPr lang="en-US" b="1" i="1" dirty="0">
                <a:solidFill>
                  <a:srgbClr val="002060"/>
                </a:solidFill>
                <a:latin typeface="Arial" pitchFamily="34" charset="0"/>
                <a:cs typeface="Arial" pitchFamily="34" charset="0"/>
                <a:hlinkClick r:id="rId3"/>
              </a:rPr>
              <a:t>https://sch.cy/mc/49/plaisia_prosvasis_2025.pdf</a:t>
            </a:r>
            <a:r>
              <a:rPr lang="en-US" b="1" i="1" dirty="0">
                <a:solidFill>
                  <a:srgbClr val="002060"/>
                </a:solidFill>
                <a:latin typeface="Arial" pitchFamily="34" charset="0"/>
                <a:cs typeface="Arial" pitchFamily="34" charset="0"/>
              </a:rPr>
              <a:t> </a:t>
            </a:r>
            <a:endParaRPr lang="el-GR" dirty="0">
              <a:hlinkClick r:id="rId4"/>
            </a:endParaRPr>
          </a:p>
        </p:txBody>
      </p:sp>
      <p:sp>
        <p:nvSpPr>
          <p:cNvPr id="6" name="AutoShape 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V="1">
            <a:off x="5118100" y="1233710"/>
            <a:ext cx="7445376" cy="117507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989011" y="3993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rot="6144319">
            <a:off x="372599" y="88319"/>
            <a:ext cx="14019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7458075" y="1590675"/>
            <a:ext cx="3449426" cy="3276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flipH="1">
            <a:off x="7124282" y="1331257"/>
            <a:ext cx="3934242" cy="18977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4" descr="data:image/png;base64,iVBORw0KGgoAAAANSUhEUgAAAGwAAACYCAYAAAABZQzCAAAgAElEQVR4Xux9BXhX9Rf357fu7u7uYKNjgHQISCMloWCjiAEiIqGACipIK0pJju7cYGxj3d3dXe9zzmXFNhjh/9X39TzPnm03vvd7z+f0N65o1CmvJvxH/xoOiEaf8v4PsH8NXIBozOne/wH2bwJs3Om+/wH27wKs/3+A/ZsAe9V34H+A/ZsAm+A76D/A/k2ATTwz5D/A/k2AvXbmlf8A+zcBNvns8P8A+zcBNuXsyC4Bk5WQg6q0GiTEJFDXWIe6hlpIiUtDXCSOJjRBQkwS5XVlkBKTQkVdORSllFDdUM3XyUsq8DU1DTV8vQgiVNSXQ11Gg9uqrKuAnKQ8xEUSzK7Gpga+V0FSEbUNNaiqr0RVfRXk+RpxSIpLobq+GrWNNdCQ0eT/qQ26R0IkARkJGVTUVaCusRZiIjHuG/VDTCTOfamur+S+U9uN1LOmJoiLxPhYXlUO9+nfQKJp58Z0CZiipBKsVe2Y0cS06voqaMhqo6KuDBX1FdCT129hEgEnIy4LTVkt1DfVQ01aHVmVmZAVl2Vm0PmimkKoSKtyW41NjVCTUUdaWSo0ZDVQ39gAEhAlKSWkl6cy73Irs2GmbAlpcWkGqKSmGPWN9XyOgCSACCgCrLyunI+X1ZZAQ1aL7ymtLWHg6DkZ5WmQlZCFpJg0ZMSl0YhG7hcJRWRBKGoba/8NeEE07dzY/4lJJKlvagKa0NgtxpBGknY0NAkA/UcCB0Qzzo/vEjAZcRnWiJLaEjYfj25hLahpECSStE1WQp5NEZlA0jKSbmI0aYMAVBPqGutZG2oaqllTZVjapVpwIJNIZpCkXlJMkrWN7iUzSNokEonxvWTSmtulm0mD6DplKVXWYrqG+t3QRIZPEI7m59Az6FpAxP1rNtcNTQ2CFotJsubTcerjP1HrRDPPT+gSMPIVRoomkJaQhhjE2CwVVRe2AJNTmcWASovLoKyulP2Ujpwusioz0NDYwCZQW06XGU6mT1FKkRlGDKTfxCi6h0wa+SICI6cyGzryusxoLTkdBoCeTYwk06wirca+iwAXE4kY2OyKLIgA1DTWMujkJ5WklNkMkhDR3/QMMoMF1flQkVKBuqwmm2Yym+R7SQiKa4q4P8rSKsgsT0d8Sew/TrFFs85P+p+YxO6+OTGWfOB/1DkHRK9fmPyPAuw/oJ7MAdHsC1NfGLDciDxo2Wv+x+v/AQdEcy9Ofy7AqoqrIasiw128sf4u+n/c63/Q3f8eIZp7ccZzAZZ4LRlmA02QF52P6tIaGPbQ/4+b/wMOiOZffL0DYBSGi0QUd3Wk4tQSqBgpI+5yAsz6mSA9MBPGPQ1RU1YDaUXp/0GX//9+hOiNS3M6AFacWoyKgkrou+oxEPlxBdB302NOhR+LgMOr9ki4lgiTPsYIOxoOWVVZmPU3haSsJLLDc6DjoI2mxiZkR+RA11Hn/28Ov+S3Fy24NLdTk5h0O5kBS7ieCLN+pqw9ebH5nARrWWsi7nI8H7u0+irGbB4JTSsN7lroX+GwHWHN18ooyUDNVLVDlxsbGiEm3pyIA8l3U2HSy+glv9r/m82JFl6ez4DVVddDTEIM4hJiKEgsRF5MHiqLqqBioMyANdQ14PrGm/BZMZA5Qdpz5eur8HqjBywGmqO2ohZS8lIoyyljMB4eDIGWrRbMB5jx/6Sx8upyfG9pVhmk5CQhoyyDivwKBOwNxIAP+/2/yeGX/FaiBefnN4lLiCPqXDRsh9tw87WVtZCSk0LwoYdoqG2Ax0x3RPpGQtdJF6pGgsZUFVch9lIsnCc5gzQm+OBDPq/nqIuLay5D114bjuMdW7qbG5OLksxSWA60QHpgOlSNValChJzIHAZOz0kwuf/RkzkgGrt5bBMxX0lHkZlIWtZsrgi4S2suQ91UDTbDbKBiqMKt1ZTXIGBvAHot7tXOtGVHZLOmxVyMwZDPhnR4cuKtRG4jKzQLeq76/MzA3wPRY04P1sza8lqom6v/h9kTOCBSM1Ztsh5iDbepbog8GwmLgZaQkpXkW0hzAg8EQt1cA2a9TVuaCfwzCEbuhtC00kR1aTX7KiLybwdmHcCgZYOgY6/TAmbM5VgYuBlATkUWl9ZeQkVhJYavGobaqjqkPUiD/Ug7hJ0Mg8MYB45Oq0qqICUrheryGsirCWb0PxI4IBrx1Ygm016mbAYT7yTCZogN8hOEgIEYV19Tj4yHGfCY7tHCs7vb76LXwl4MaMTpCDiOazV9fjv90HN+TyT7JbOZq6moQWlWKcSlxKFmogYJKQkk302GkZcRdo7ZCeeJzqivrkdBUgFGrhnJkWbI0RDYjbRDsn8yLAda/odVGw6Ipmyf0qRpqYmMkAz47/HHhC0TEHstFvJq8tB31kdDfQOCDgbBc4Yng1qeV47UwFS4vOqClPspgnaJAC0rLdaO2KuxsBpkxdcSeKS9aAKCDgdh6IqhDFh2VDbomXS+z6I+HQApzS5F3PU4yKnKwfYV2/8AawfYL9OaiNlE4b5hMO9rgcQ7CdC00IKssgzk1OURcuwhzHqZITcuF3qO+siJyWGAitOKYOBiiOL0IgbBerAN0oJSYexpgvyEPIjExFCeX46asmq+T0FTQXjOmXBkR2ahz6K+kFEUzGkzkX+UVpBGRWEF4q7FwmWC63+AtQXsta2Tm3TthQitrroOe6fthttkd+jaUcSnj7K8MjaRxEgK+bWstRmMJL8k+Hw4mLUq/lY8KgoqoKyrxMGD4xgnbisrIhOR5yJQW1mHMWvHtjz2/m/3IKcmB/vhDnwdRaT0W1JGEqU5pYi/EQe319wRdyOOBUNaXqigFGcWQ8dGh5NykVjnlZgXRVdbTguWKpY8VhdVGI3imuIXbfKJ96tIq0BOQg6ZFZndeo5owqZJTYaurUnrua/OYPjnI1tuDj0VAou+lmyeminifDiiLkZi4qbXOjzk+tZrsOhjwZpHVJJZjLgbsfCY2qPl2nv7/eAwygli4iIUZ5SgsrACGuaaUNZV5mtISOJvxjEwbpPcEXY6FI6jnfDgz/sw620BFX2VdtFpt960mxd56njAWNEIkYVRKKwqhLWaNQ+25lTmoLC6CMpSSjBQNIAUTfJprENSaQo0ZTV4xDq7IhultaU8Ik8j7GbKJogpioO8pBxKa8sgLyEHOUk5nkdCo9tF1UXw0HFHWW05/LPu8fGnkWjMmvFN5r0tOMIjbUm6lwhTL7OW+8597YuBbw9uZ7rSQ9Jw+osTWHR8SQdJDzoayODa+Ai+p7qsGjHXouE40onNnKKmIkJOBsNpjAuiLkZAVkUOVcWVsBpow/6tmeJuxjIo1Lcw3xA4jnJGzNUoJNxNwIjPRrVcl5+UBw3Tlze046njDhdNZySVJCOlLBUWKuY8ZUBRUhFldWVQllJmUGgEXFlaGUE5weih64my2jIoSCogpTQFJkrGPHWBNNRcxQwNjfUMaGJJMixVzWGoaIjIgihup66hDoZKhriWeh15VflPwwsit0keTQoaCnCb6MEMir0eDRV9VWhZavPNJ1Ycg9sENxi5m/D/QuRYh19f+wVTts2A3iNz2vykhLvx7Lecx7jwoUS/BJRml8BlvBtir8egqrQKSf6JGLf2VT5/fesVeE71gry6AoL/CoRFPys0NTQyyC7jXCEpK4W4W7Gw7GvFQnXz5+vo/6ZQbSnPL0NRehEMXV5eWctT2wM99byQW5mL2KI4aMpqMmDK0krIryqAkZIRTy0ghhso6iM49yGcNBxZg3TktaEiLViJnMpcBjCrIovPuWg64WrqdXjpeqK2oQ4SYuJ8DYEnJyGL4/EnuweYgYtR05jV4yGrJMsPSg9Ng4GTYM6IuQF/3oOZtxkMnI0QdjaEtcDUyxzbRm/BmK/Gw7KvNV+bFZkJNWN15MRms+/ymtGTj5NZCzsTAqfRAoCkEUc/OIgZO2ZDQUMRQX89gNuE1pQh4kIYSINjrkXh7XMfoLygHOV5ZdCxEeZ5kECY97JAXVUtDr3zBxS1FGHZz5qFjARO01wL4pLiT5XU571AmM0lzEd5nNy1XdmsRRXE8FwSMntPm+/YPOWPru8Oid67/DGXpioKyyGvpoCUwCQYu5uiuqyKmek+qUeL04+6HIHKogpm3p9Lf8PsvW9Aw0QwRw9PBsFlrBv/TW1khmfAe2ZvNpnh50PhMMwJ8XdiYdHbCkXphbh34C7/XVdTB1sf+w59vbzlAgYs9sGFb89iyHuvID85H4n+8XytqoEagv4KgKaZFkezciryfD+ZXwKNgpjnJS05TViokEsQIbM8E8mlwhxJVWkVWKtZoqKuko+pyaggtTSdgflfkmjZjc/4iUHHAuD2qieufH9BeL4IGPDmYBCYzZQZkQ4lHRX8vnA3tK10MH5ta9ARduYhHEcKWkSUn5yH4GMPIKMky8Iw7KNReHDkHjwmefH5rKhM/L54NxYcXMJap2dv0KLldL6yuBJVJZXcjnV/W8Rci0TszWjY+Ngj7mY0jNxMoG2pyxr1Mom0RE9ehwMBKXFJ9jtGioZILEnCUGMfRBfFIrcij2dgkcmjgCKuOAHZFTkvsxtdtiX6+MYXDFiCXxxMe5hj56yfMG71JHbkYmKtQyB0zfmNp2HiaY5rP13C7J0L2jE48nI4bAbatURvFUUVXF46uvxP1tBXv56MzKgM6Nm2jkyf+vIvjFk5AbVVtQwGzTS17GuD5AeJDBL9Jq0nTbq16xqM3Uz5b9JaSjPyEnNQW10HNQM1yKsrQlFD8YWZ5qbtAmmezlcEQ0UDnppX21CL4poS9mW68jo845iCDor4ymsrOOAIyg154Wd3pwHR67++0RR7K5pNnfsEL4RfCMHAxUP4t80Ae0hIS7BzT/CPQ0FKPmJuRGLShuktprD5IdRGaXYxt0EMjbgYCn0HwReeW38KU79/Hb9O3wqvab2h72gIdSMNnF13EiOWC/lZY30jIq+EITcuGxIykug3fxDi78bCxN0MyQ8SoGmuDWUdofj8d5KbljNHdASYsbIRFCTleY5lfnUhDBX0UNtYh9zKfJ7HaKJkyHM1w/Mj/3eAfXLzS9awkLNBtCIBKvpqMHY1RerDZJZ8i55WzJ8Lm3wRfT0S03+Y0wEswYRV8PUqusLwy63d1+A5yRsyirIIPHaPNTM7JhP2g534fFFmIWJuRMF7au92/CctzIxMg8cEb1SWVOL8t6egrK0CnyXDWq7LjEyHtqUOxCWFNIAEigKYv4MoyJAUk2CgHg8QxHj6Knhxxf+KRCtufcVPi74RgYAjfpjy3euQlBaq9WmhKdC3N0RFUTl2zPgBk9bPQG1lDarLq6Fno88MS3qQAKdhLhCTEEd6WCoMHI2Ql5QDMXFx1iKigtQ83NpzDSOXj29p+/LWc3Aa7got89YpBJFXw1jTXcd6tvjO74Z/jbGfT4RFLyEapWCoOKsIOlZCdaa8sBwpQYktgvB3M44WUtipW/OqF1qAkV2Ry0BSiN5MBLKhoj5yKvPYjL5MEn16aw0DlhOfhXMbT2L29kVoamxERkQa4v3jYORsjLSwVC4beU/ujfBLIXAa7obG+gYGiX6HXQyB8wg3ZMVkcvUi4nIoR252gxyhpCXkJXsW/oI52xfx3yQAh5f/3vJ/SXYRpOVlkJuQjczoDHhPEQrCNBqwfeb3mL/7LUjKSHH+d+jj37hdHWt9KKgrwv/gbdSUV8N2oANM3c24Ty9CuvLakBKX4p/6xjoYKOihoLqYw/O00nSedj7UZAAiCmI4arycch39DHrieuptmKqYcE5FJlNFWgmpZemwVDHjNICO0XR0I0UD5FcVIrow9rn0UjR9y7wmU3dz1prb+65i8FsjUFNRzZpAL39r71X4H7yFkR+NR9iFhzD3soLHq94tPCHATq09Cg1jLXhN7o0/PtjLjJywemo7vl3+6RwGvzmcj138wRcSUpJ8fXJQIuSU5WDqYYGU4ESU5pVy7qZvJ/i5418exPiVU1BTWYOrP59nzVLUUEJ9XT3kVeShZ2vQYhpfBKjme7103dFTzwOXUm7ATNkYSSWpMFcxYZ91J+M+a1MfAy/cTPdDf4NeCMgOxjDTQYgtSmhZAkUAEXC0ri6jPIvbqaqvZuCoPVNlI5xJuPhcplSkoK7YNOvHBcyABP9Y9JzWfm7F+c2nkHA/FiM+GAcTd3MuXxFIecm50LbQZW1sbGziRDbeP4bBsBvkhGHvjWnHv+DTAXAd7Yl7h28j7k4UXEf3EMphYiLY+zjztRe+P83tkNCQ7yM6+NFeWPWxQ3ZMBgYsGAo5ZSHnehqRT23Oz552bdvznjouXNWgCJDKRhS2U65VXV/zCDCxR4D5o79BTxRWF6Oyvgp6CjqQ5bVq4kgvz+I1aJRcU+WDkmlaTUM/ylKKfPxk3LnnA2zimhlNl370hYGjMfRsDNBzSnvALvxwmn3QtG/ntryX38GbsB3gCBWdjjOibu65jNL8UoxaJpSemun6rksg05cUlICFe96BrFL7kWS/P29CSk4a7mOFPI2oOKsQP0xaj94zB8JnYWvQkRWTAV3rzieunt9yijW294wBL6x5FFIIa9Q6VjU6E4LOghACsP7R/c/aXmfPEK28vbEp6PQ9nF5/FIPfHIne0wa0u+7c5hMozS/B5K9f5+OXfjrD5s91pGengpsWnowHx/0w/vP2JvGPZbsQ5x+DOVsXw8i5dboBNfLwbACUNJWhZaaD+HsxcBkhtH1t5wWuhAx9q7XYS8eDfe/DebgHa2h5fimUHwlOnF8UR6r2gwSN/X+RRCvvfMtBx639V5ARmYop6+a0e0/fDUehoK6EAfOG8vGLP55GZnQaVPXUYexixsxXMxCiQQoS8lNycGX7OUxd36qRZJ42v7oGnq/2wtAlo9u1H3ktFJqm2lyjpFysKKsQJi5mKCsoxdUd5zFh1fQOfM+OzeAKCvk8U3cLKGoq4+GZAJDmj/xwPIxdzJ8bKw1ZNfYxpA1ZFblIK2sdp6Jj+gq6KKguYp9ERBGhkZI++7bkktTnMnPP0lnRMt8vm2QV5TiMvvzLGTgOcYW2eeuUs20zN8JnwXDY9HVgif5lzia4jfaC5/heHSohGVGpoLZ+nv0tlp3+ElKywsDj2c3HQJo37+e3uTBbX1vPQU3I+QcMvJGTKYOd+CAOZ777Cz4LR8D/8E1M+moWlLU6T5YvbjvNPsrExRwxdyJg7GwO8x5WXU4x7y5TnDXtoC2vifK6Ch7zii6Mh4WKKWIKE7gC4qrtgPtZwVCQkoeOvBavRNWR1+RFhwHZIdCUU+O11Jnl2VCTVWEfWFRdwr6rrK4CKSXpcNCwZtDjipK6262W60TTN7zRlBQUh2FLx/H8jYMrdsN1pBds+zmiIDUXP0z7BstOreaw2/e7o7Dt6wjrPvYMVm11LcgM2Q90RmleMVLDkmHiao4Noz5H3xk+sB3gjBt7L6K6rBLT1s2HSFwMOxd9j4U730dNZTVu7b+M4e+Mb9fp0IuBOPrlbxj61hj0mTaoyxd6eO4+ru46j56v9eefx+lJ6wOexCUnTVsO6akUZaioyxX39LIsGCsbsNYllaTDRs0c1Q01KK0pY81SklbgakhOZT7UZVW5QKwhq46cijxo8P9VnI+pyCijtKacg5CSmjKklmbwQOezkGja+vlNFt62PFGmOKsAFSUV2LXoeyEaEwnTBuwHuqAoMx+jPpzE2hfnH8U+J+LqQ7iN9oaKjhrCrwbDwM4YihrKWOOzjGcKExH4I9+fwJUQ8jUkBOWFZSBgnF7xYA1pS8fX/oFg33uwH+QC99E9YeBgAhn51nkfFN4n3I/Gw/MB6D1tEIydzFhwpGRaK/SRN0KgZaIDDWNhTC8vOQeaJsLfTyMnTRsBsOpSGCnpcT7V2NTE0SBFyKrSSiitpS0uFHjdd0ppBqxUTZnxMYWJsFA1gZSYBIprSjnSpHSgoKqINVZbTpOTaSppRRbEIb44+Wnd6XBepKav0dRv5hAEn7uPEW+/CnVDTZz94RiCfP1bLtYy1YHL8B7oM9UHjY2NiLweguKcQvSbMQSBp/2gZ22IiOsPMXiBEBxsm70eWbHpUFBTxIfHV6OqpAKRN0Nx99A1Nl3F2YV8/uPTX0PiUXmJ7ru+9wIu7/Dl+8i0UtQoIy/LQOcmZbOmUlDRf9YQBpNyueIcijxj4TpciC5j/SP5t5W3Hf8mX1iSUwgDO2EA9lmITKK3nise5tLocBnfSrkVgSCMi4mgJqsKEyUayIxsOU7XUSpAgBLYjw/BKErJw17DCgFZod2OQJv7LVq444MmQwdTBqIoswDqBppIDIrF7iU/8DWaxtpYtHMZm0Siwsx8DiwqistZ4m7/eQUD5wyHvo0RaxrRsbW/M+DOr3hi0kohukwKjmdtonsOr9yL6Dth+OLyd3yuvLAUN/ZfQkN9PdxHekPf1rgDX8nEFWbkIychEyRABWl5SAlNAPnN/rNf4ZJZ2OVA9J46CHrWwgg05ZZ/fPIrPEb3hF3/1qGfZwHtn3at6Gu/nzpULsmXfTnoPTTU1WPmxsWw6SNMFCW/c2HbCYx8bxIirgdzXc9jbO8OwUfIxQAcXrkHHmN6Y/wnHaO8u4ev4fyPx7Dcdx2CzvghLSKZ21TSEMpYj1NRVgGUNIXgo666FjIKsuxvT274E06DKbwXosv7x27CfVRP6NkYoSy/BBd/OQVzD2uM/ah9ivE0ECpLKlBf+2hnHJGI34+Wy8mrKnIVyHfTYTgN9YCBrQnqamrZGpDAU4WGTXZANJyGuLM1aGxoYEtARKabrm2u1T6tH52dFy34+YMmU5f2s2ups5/3X8qmbuneT7nz9NBre8/xscyYNMirKKDHuL7t2izJLYKylioDu2bEMlh522PmOqF+2JaOrz+A+ydu8diZgpoSfOaOhLa5PgztTTqAT/elRSSxtmTGpqHHmD5cVySi/8nkWfcURqwzolNw47cLGPXeZAa/rKCEz9M4m6KmChTVlJ7Ko+Dz95D8MI5NGTGXLAKBT+//6iczkBwSj7ArgRwBlxeVcaWHLAJFuWV5wpQ49qmy0qgqreAqEAkYCRoJmWUPWxay5yWRkqZK09J9n0FBtXV4IjUiCT/PX4cJn86Cx6jeCLsaCMdB7gg654+oWyEMyqh3209xoygxxi8cnmOEwu2BFdv5/0/PbIS0XGvQUFVWiQ2vrkB1uTCli6v6Bpr8I6skDyUNFVh42MDUzaqlYn9pxylkxqVh+tqF7Xwe3Z/0MA5tBY4kPTEwhsGz6+cCTeNnW1AYcikA8Q+ioWWsAzllBdRWVbOwkDXxmT8K1/acRV5KNiqKy6BpogsNAy0u4iYFxzK4mkbaKCsqg7KmCkryiqGqq87mmgCrKCmHXV/nFwOM/KOllz3mbH6bpZu06cfZa5CTmIkVvhuZgfeO34DX+P4gU7FmxPt457cvoG3WWho688MR7miPca1lrbCrDxi0iZ/NZtCJyA8d+WoPgs76QUlTFYPnj4b7yJ4Ql2id3hZ5KwR/rd0Hm96OUNZUZebQy3pPEGZKqelpQMtUmJDzJCImB5y8Bfv+ri3m9Gn3NJ+ne9sGQ0+7LycxA3mpOSwg/J6NTSxsbdshQSJk2y5kfFq7nZ0XyasqNlUUlcHC0xbjPpyOM1uPIurWQ+hYGOC937/ke24cOA+H/m5QN9DCrnc2Yc7md1tMV2l+MbbOWQOb3k7wmTuatY+ImPzlsHc4yluy5zM01NbjwvbjCLl0H6auVpi7+V1IyXS+JjoxKIbNqm0focRUlJUPFR31lqSY2m42i21fKisujaX+WZjd9n5iatA5PwSeuQvb3k4saCTAMgpy3B8SODkleTaFdNzv6FUoqCnDfURPxN6LgJGDOR743oa0vCz6vOYDcnwUB0jJybB5JA0kF/AiJFqwbVnTr0u/ZaloS70mDsK4D2ewM71z+Arbf5ehXri67wws3G24c3EBkbhz+DJGvzMFRTkFIEbLKsqz2qvra2Hvsh8QeeshV+Sb2ydBeHP7Jwxki0Q/8pFtn1+QkcsmlfrRlihKzU3OhE0vYeSaqCSvCNd/OweHAW4wdxMWJRJz6ZnPKtEEzKWdJ9FzwkAEnL4NMuEkAOTPygpLoWOmh9yUbA4miEiTaB+s6ooqFtb8tByuf+paGLCbyU/LhY65PtKjU1BTUYWpXy54Ebwg2nhvb9OxDfvh99fVdg2NfX8a+kwW6odEl3efwuC5YxB7PwL7l/8IcXFxDJ43Fj1fHdgSBT3ek0s7T+DiryfaHV7008cwd7dlDaSgQE1fk9u06iEEDmTn5ZWFRRPEdKLmHQ0o7Pc7dg19XhMWC5J2h14NYK3VMNLGyLdeYwlODI7B/VM38drn8zoNYp7EMQGwE/AY1Rc3DpzjBR2yCnLMdPK7FCnGP4iCtKw0KkvKIS4lyf2lXM/IwQzZCRmQkJZCTWUV542quhrQtzZG0sNYVJVXYubat14MsG9u7GgiCV0/aXkLg6jFqasWwGmQRwsYF7Yfg20fF3bGnw9+C84+ni0PJy1MDU+AiVP7aDPiVjD2fPh9SwfNXK3x5i+fcMdJQMip65obsPRqmQj1y6v7fDHo9VEcUZUXlUJBVakl+IjxD8OZbeQvdaCmpwlLD1tYeNoJvreunoVK21QPN/+8gOlfLeaAoJmoj5Tsq+kKheqnEfUx9EoA84CsRluiZ5EmFWbmwdrbUZiu/sg/Ub9rq2tAPtyR7lUQhpHoOF33+Ey0p/Xj8fOi7+7tZzH+9d1vEe0X2nL+je8/RFVpJRwHuCPgzG30HD+QOxJ+IxCH1uziJPfDA2uh8yj4uLjzOIbOF+qCqZGJMLIzQ2ZcKr6b8VlLm+M/mNmiHXQw8NwdZCWkY9SSyXzNzYMXEHT+LjPBzNUGlo/AKC8uw/GN+xHtH4YB04ej9wQfBvtxoj61DWDanqd3I/ANbJ694vGsTP07rzA1BgAAACAASURBVBdtuv87A3bt97M4/cMfLc/66OA63D12FYNmjkTMvTB4jWkdJwu5cg/7V2yFyxBvzFwjqPip7//AmHemIeJWEDQMtKFtqs8ma9WIJS1tfnxoPR9vpvjASA4oPEf1w8PL93B1/2kMnjMWjgM8WsxgbkoWti1aw37kvX1fMdOfhwLO3ILnyPZ5Y2ft3D99E9F+ITBxsoLrEG9ISEuydlCCTH6X5pVQjZWsUnp0MsKuBaDf1GEsoNWV1axRpEnkMmqqatBQV8dCRFqpqKb8zD61g4Ztun+AAUuNTMCW2V+0nP/y/E848s0umLvZov/U4Wwui3MKoKojmJQDK39G8EU/fH7qe1bz+6dvwGf2GPz81jew8rTndMDa2wmrRgiAkh/61v+3dsMf5C+y4tOYGTnJGegzqdVn0j1lhSX4Yd4q2PYSokUlDVUMnDmq3Wzkp4FHCW3k7SAEXfCD97iBsHBvneza2b13/7qMhOBoWHrYI+5BBORVFKGirc6CJYTqdRxgmLvaoiS3EDVV1ZBTUgAFSZRvUsJM/SzNL+LyHQcnj3yxx6h+sHB7sRWlos33/2TAqsoqsMJnfss7fH35V8TeD4ezjxczOeruQzaJVPfTtzLmUHf9lGUYPGccRi6ejL827uFjSQ9jsGS7ADxFjqtHCxpG5765uqsDj278eRZSsjJwH9YHEbcCmaEkiRQ2b120GtZejhi+UEjSKSAJux4AHTMDmDh2vfaZhCstKpH7HOMfirnffgAFle5p5p2/LiHqbgiM7c1RnFvIlQzKGVW01JGfnoOKkjJUl1fCytOBtaw4twBquprIS8tmIaXSFQmgppEuCjJyWMDJVMurKLF1se7Ruh78acLW2XnR9wGHGDByyu95tdbc1lzYwXlSUXY+M+ji7uOsbQbWJpCWFSoXnw9byL7kk0PfscoTg91f6Y2+r73C50nqVo9byn/TS608tbVdH4ixF3b+BSV1FSSGxODVD2dD7pGDP7T2V+SkZODt7as69DviThCu/ubLgqNnbsRbVVC+Q+9Av0lzNQx0uCREf1M06ja0F2vLi9LjwUNzckzHSZvI/DXXD581Ae9O39oB9kGvGS35xbLf1zM48UGRLGk5SRmsSW1p21trEHs/DN9c2cUlpk2zP8WSn79gSSNKDovF5rmf8996lsb4+I8N7e4/t+MIMuNTMeHDOYgLCIexoyW0jHRx/8wN/PHlz/jwt3Xch87I96c/YeJgidSoRARduMOR3MItyzv1cbkpmdj98SZ4jyGTaN9lm/QcVRlhm9vmPY5zK4ugLa+G0poKVNW/3Emh3QHo8WtEPwQcYQ0j9f1yXGuAsHDzctj3cefrf1u5FQoqihj/njBU0kyb532KpNBYvLvzK1z/4wwzbepnrcXee6ev4cDqn/hysutrzu1ouff+met4eMUf8zYsa/FJZEqCL/vhj69+Qo+R/THt8zc7fSfSzCu/ncTgWeP4PGlWwNmbXFGXVRSiRzJbJOl2vd3YxAacuwmPYULQ0dVOdXTORt0YRkravC17QFYU1GSVeOyL7lGWlgfNjEovy4OeogZKaiqQU1EIKzVDlFSXo7Ke9uxvgLykDLIqCriNl02i9/esbTJ1tGJG7V4ujE8RTfp4PvpNEqaWlRYUMxMXbVnRcp7s8mfDF3CuRHaaAoQvjm+FqnbrTjantv6OS3tbE+fvbh/gF/c7eQV3T1zBe7vWtJjX7OQMXNz9FzOeKuNt28pNzcI932v8DDI9Zs7WXIEYPKt1oTt1rK62Dv6nrnIQYOXhwEA1U3xwJJTUVKBl/OQtkmzVjeGmY4XcimLczQiHq7YlsisKoKeggdqGetQ21kNOghZLlEFDToXnK5bXVvHfVXXVDKKmnAoCs2P+Fo2kaQpNFIZTCFpW0Lpi3m1Ib8z95oOWF77y+yn0nfhKS/3P3/cafl/1I58nxhjamOGVuROR8DCK/dnw+ZPw45urEBsQ1tKGvqUJinPzOXggIr9G4XppYQlrRDMRqEt/XgUrD0d24A+v+nH5x66XK2tK/8kjcH7XUQybN7FLAaZggAKFtnR5/4kWrezqRmt1I0iLS0JGXBINNMQiIQV5KVkGiKI9AozMJl1DGpRWmgsjZUEjcyqKYKxEH2Kohl9GOOr+Dg3j0exOSF5ZEesu7W3JzClCvLj3GEYtmor7Z6/jwJqfOJLTNTPEkm2rkJeWha1LvsQ7v6yGmZMNVzM+GjyLZwk/iShvcejrCRN7SxjZmUNVSwNBl+/g0v7jmP3VezCwNmUBUNEURrNL8guhrKEG0hgCXE3n5S1I76yfJNHiYuLtzBtpYXldFdJL83j4X9ibX1jDQmuXaULO37WehTWsK4Z+sHsdM7+Ztiz6DFkJaSgvKuFDyhqqWLZ3A1R1NNmPFGTmIPx2IJwHeCE5PBa7lm/sEisDK1P0e204PIf177Rqz/d/8i0GTB6JQdPHdOp3UqPiYWRr0e4ZJFjpMYnIS8/mdimcN3G0huSjUd8nSk83TkqJS8BUhWZTSbD5I3CyKwqhJE3fiBFDQVUpg6Yhp4yiqjIYKmlBUlwCKSXZqKx78aBF9P7OdU3Hvt+D5LCYDt217emKpVuFIZbC7DxsmPUB+zMiaTlZvL/zGxhat24R0baBn979CuG3Ajq0SQsspny8EH1ebZ163XwR+ae2S3TLCoux46N1KMktQO/xr6DXuCFQVO18GkFcUDhCr98DWQb7Ph4ccKRFJ8Bz+ADOMR83j11hoyGrxGAQk8nMacmroLSmkv8mYGQlpOGtb4v4wgwGzExVDxll+SirqYSrjgUeZMXCVEUHSlJyiCvKgJWaAfs8v8wo6CmoQ0ZCCpllBVCWkYesuBRiCtOeyXSKfg70bSLtuH7IF8d/2NM6l+HRG7390xpYezph/az3QRLdTPO/+RjuQzsv9WQlpmL1pI4RnpyiAhZsXMHtNRP5KElpKVzaf4w1U8uo/Zx5Mq3rZ70HJQ017ltlWTmbTcqzKH+joYzspFSYOdnilTmT2mlickQsC5hTv9ZNXZ6mRA6aJnDUNMG9zBjoK6ojs7wABor0MZ9GhOYmsvnrZ+SIvMpipJfmw1rdgDUnsTgLXno2SC3NY79XVU9fVhKBNLKithrSEpIsCHRc+KoSaV0uymorUVb79A1Vmvst+iXQt8UkJoZG4+f3v0LZI5NHF1E47j1iEC7u/6vlXQ1tzPHpgdYq/ONM2LtyM/x9r7Q7rGmgiyU/roL2Y4AEXbkDEztLxAVHwGuEMKpMFBMQyuaOfBz16+yug1jyvZBEU3mIgqT6GpqPKM21u+uHz8DW2xVGNsLMrGZKDI3iORY2Pbo3395Ow4iDDNIE4YtLUlyWowgxJDeRmT3QxJkjw/Laar6GjomLiaGoupxNIQUsBGxWeQHUZZX47+SSHJgoa7O5pOOULhDocQUZHMh0l0Tbg86282GxgWHYtKD9UMvjjb21ZSWc+rWuMml7Pj44AhvnLWt3C2X/BLC+pbAIgso7ZLryM7Jx7PvdGDZ3MjO6FawQZMSnYNDUMWzOgq/dRXpsIrxH+nTwWW0f9MfarVxpcBvcB8a2FlzyelEiZtMC9GchytuIKCBpzuGojceP22saIa00n01rd0m0Pehch6Dj8Hc7cOXA8U7bkJGXw5abRzsNAsi8rZ78JnJTM9rdO37pHAybI9QD4x9GcMmp99ihIAb3GjsUJvbCOmqikBv+MHeyhcIjX3X592MYNG0cDwju/GQ9lv64ust3o7LUkc2/4rUPF77wuFN3Gfi/vk60I+h8E5kYCUlh7hwRMf6rqW8iOzm9Q38s3RywbOe3nfZzzxffws/3crtzxPxlu79jBpYXlyI7OQ1ZSakcmh/7YTdWHv6lBfz4kEic/vk3jhxNHWw4ACnKyYetl7AF384V6zB4+qvtAH68I/SMCL9AeA1vNa/PytTc1EyE3rrHPtK5f0+OMKMDQpAWkwD7Xh4wsKTFGw0ga5QSFcf+09zZjqv4ITf82Co49/eGul73poc/S/9E2wPPN217dyVLtMuAXnAdKHySg8zQT+93LLwa21risz+2dXjGiW17cWZn63gaXUDD66uP7YSOsUGH6yn8Xj/nPYycPw02PVwQcOE6axcFLMv3bWFAHxekc7sPYtDUcWweiUFdEQUmRBTkPCvlZWTh7M4/0Wf8cKRFx/MIBaUtmQnJcOrrhbunL8Fn6jhkxCcjNToOHkP64+6pi3Dq742oe8HQMzeGiqY6Hly8gfFL5kBeuXujBN3tp2jCO/ObPIf2h4Ze+/l7FGIvGzYVpQVF7dqiSv36cweg8Kgj5JBP/rwPvr8e6PBMr+GD8MbaT7rsC+Vta2YsgY6JAex7ekDfwgTXj/hiyZYvISnVcfuhW8fPoeeoIQi6cgtR9x9i4rvzIa/04hX4th0kIeGZUvJyyExMQeDlWyw4vUYP5YAp8MottkAk3GQBqJ/+Z69ARk4WVu5OfB+V7Uh4+08cxRHtyyTR9E/ebqoqr2CJ7j1GGBZppqNbduD8vsMdnuc9wgfzv/4ENVVV2LNyIx5cutlpn4i57j59YWRrCTXtjhUJEoqvpi3CqsO/8v1hd+5Dz8wYkf5BsHCxh65p+13aksKjmUmaBnq4+NsR2Hq5o7y4BK4De7/wurDHX4BAufzncRjbWCAmMJS1SklNFXHBYUiNjsfAyWPZzOdnZuPWsbMYMmMCFFSEHDHkph8Ks3LRf9Lol+5LRbuCr3RZ6chOScOn42Z3CobboD5svwuyurfHEr2subM9rN0dYeXmBEMrc5zdcxDpcYlYtF4YgnkalRQUIvjaHQyYOBp+Zy6h58iOW60/rY3unK+rrcX1I6egoacLO293nNn1B3ymjGOhjn7wkM32wNfGoDA7F9eOnELfcSOgZSgUlSP9A5EcGQufqeNbCtvdeWZ3rxF9d+Fwk2on0t/cwDdz3mapelaiisSoN2bCrocbYoPDcGDd9+g7fiQSQiKQmyZEkeQfqDJvZG2BARPHsNl50qwi0sj9X2/CnJXLkJGQzNr4pKGSZ+0zXU/PuHHMF6qa6nAd2IdLbmd2HYBDT08OhG4ePwMFZWWYO9nh2uGT6DlKMJVEMYEhSAiNZHClZVvnXT5PP7q6R6Sup9NkamfNpsu5b0/IKrSf0kWd37u686iwq0bJH7317WrIyrfuFBB84y5iA0Mw+f3FfBvNhSgrLAJpDZkVcvaUn5HWEICPU0xQKAKv3GSpnbBEmMrwvKssn8RA6uf5vX9Cz1wYOKW+mNrb4PKfx6CoqoLamhqMXTSbQcxLz2Sto5EEh16euHroOFS0NDmqlFdSwpDpE6CsLhStXxaJvr96omnL0uVIiiD/IAFbT1e4DeoHt4G9oayhjqLcfLw/dEK3n6ekroavjuxme/847fziG37G0OmToG9ugvyMLNw9c4l9ITnr0fNncj/Il5nYWbEGUoXE0MoC985fQc8RQxB62x8WTvaQe8nBxtNekASM/CVFgF1NpXtaGy/jvGiH/6WmE9v34Oyex0JykQgeg/tj/Jvz8NOylchMSILUo+34aJhHhNat+WhggUxTbVMdFq1bCe9hPh36dv63Q9AxNoRTH288uHwDD2/eRVZSCj746VuOOFNj4pGbngEPn/6443sBJ37ejaWbvm7RNsp7aBoCMS70jj88B7ffnuJlMOPf0IZIXkmxqaJUWA7aGVEuJacgj/rySihJCqF2Q50Y0NgKWJ1YIy/OrpFuwI83TncIySk1uHnCF55DBkLbSMjJMhOTsWvVOny0fUuLc6ZolUwyhdHbP/0Kb23ovKpRmJMLNe2Xu7HlvwEs6qNo9ufLmsh/PLh8HTmpHSsbzS8iLy4BLRnBJ9VXSwANrZtwVYs3cCXaaIAjFn8rDMe0pQsHDsNjUD9OpNsyOvJ+EPzPXcLclR93uMf/3GVUV1bCfVA/9h0vmyiYoPfV1Nd77tUuL7NPxXn5UNF8es4m2h9ytyWsjwkKwckdexDud79DX5QlpWAiJySpdRXSaKpvXdNVKVkPaTEp9Hl/MgZMaT/Pgq4/sX03xi1s3WilbeMJYZGcXP7dGkPJLAkmPSczKRmS0tIoysmFuq4OR6ZK6qo8St5ZvvgygXm8LfLTZDEqy8pg5tB19ab5PtFvbQCjgxR5ndl7AEd+3N4y5Y2Oq0vJwErh0TrjMhk01bXWHsul6iAjJoMJ2z+EqUvHh5IgWLt1b3jj72BOfmYWh9lRD4KgZaDPJSuasFNXU8Pml0BMi0vkoRo9U2MG8GVpNeV0bas25H7omc3lM3Udbdw8eQZmDrZQ0VDnftI99HczEajNa+lEv4f6d5o4xz4MxdZlnzH6RFrSsnBQEkLUuhI5NNW2KR3pKKC+tAazjq2Bkt7T1frvAKWzNkmrslPTmDl6piaIDQ6BsY0VpxKUJ9LwDm3SSQEN+U7KwVS1NDndoOMEbtui+PP0++GtOzC2sYaSqgr3gyLMiHsB0Dc3Q2pMLLyHDcGeNRswcvZ0yMjJ4d6FK/B6Rdheg4KxitJSpMUlwN7LkwM70e+h97qsdJSXlGD7Z6sRfOM2dGXk4K4iOPq6QgWgtnX1pLyDIYqTczDp6OdQ1PtnfLCNJu7kpKVx6kAFWEobqFhrYmfN6QIxjqJSQ0sLJIZHwNbTDRmJyZyOUJpRXVHJmmhia/PMyTlFspQv5mdlg3wTCUPw9VtwG9iPBYdAIK16ZfpkxIeGQ9vQgPO14Ju3ISYmDuc+PVFWVIzowGBIychwOY6sgK6JMUQHQu8/cYIPIf3TJ18g9dodeKsJBeKGAmU01bQBzNEQJSm5GHN4ORT0Xm6i+DxSTfeQ1mSnpvNcxPjQCCirq7IE52VmQcfIEOH+9+HpMxDVlRWoKCtn6acKRkO9YK5Iu0hDdYyf/asTQTduwcTGmk0bmeOC7BwGqjA3DyY2Vqy1iRGRcOnbm7VeWk4OBuZmSI6OgbahPhcS8rOy4D6wP5vxvIxM7rO+uSlEf4QGPHVGFnV835IPoZWaJwCWrwpUtwIm52SEspR8vHLofcjrdUyYn5fpL3JfenwCdIyNUVVRjuigh1B/lAYkRkbDc9AARNwPgLmDPTOux+BBuHjwCGzcXNHQ0ID8zEw4ePdgf0JaqG/WfrvArswv8YmmHyeGR3LRgZhM2uZ/4SJs3IWPMNw5ex6vTH0NGQlJKCsu4SCHtIhAbWyoh2NPb/hfuAQlNTU49fLGxT8PY+jU19hEkraK/ggLfCpg9KCc2/cQtk6YONqYqwFUtQ6/yzgboTw1HwMOLoXcPwAw3tUnNxc5aRmQkZVFdloam0ACjRgTExwCa1dnaOrrM5PC/O/DyNKCteDW6TOwdXfjdVyy8grQMjTgoZOufBnP96iuZvNH4JJG5mdkwtLFCVLS0kiPT0RtbQ3fb2RlySbQysUJgddvwn1AP36eqa0NDCzMkZWcgsrycmjq6aEoLw/ahoaICnjAES2ZajLfoj+7CVju7fuI3PBo9UmOFlDZWtyUcTFERWoheh1cBFndl58zPaumJUZEoaSggJlEvoGYGHjtBu5duoKFq7/AXz/vQO8Rwzha0zM1ZaaZ2dvh5qnT6DlsKNS0tNjvpCcksnkkDetMyygUL84vQGRAIPqNHYWMxCQGicwZ+SBbD3eE3LkL+x6e/Owxc19HXEgoFFRUkJ2SyiA9uHqdzaCViwsDn52aCn0zMxTmCqE+aZWyujqsXJ0RHxoG0cGw4G5pWP6d+4h+BJgoWweiytbCroybMapSi+D+xzzIPPoG2LMy+WVeTxpGzKNp4FLSMigvKYa6ji5r3aGt22Dp5MQAkE+jIu3dc+dRVlyMiW8u4h1tKNwnwEoLizhS09Dtel8Q0oi0uHjWiLjQMLgP6M9pgbWrC/swMr3J0dEY/8Z8zv/uX74CO08PWLk4IyslBfs3fIv5n38GCvCMra2QFBmFrNRUyCkosEnNSUtHVUUFrJydOYLtNmCFdwIQ/62wEkUsSxeiitaqvrSbMarTiuF4YBakdV/ukPizAklaQyZQXVsb0jIy7DPUdLR5jiBpXPCt2xxM+EycAL8LF2Hh6IDooGBo6umyZJOUk2+hkWxibFV5OQrz8mBg1vmE2fKSUr6WQm4yj+H37kNZTY3Bo1zKrX8/PLx9B9oGBsjNyGC/SP0irf9j8/dw7tWLgx9Kn6iyQ1P2KO1IjYuDlr4+R5DNczf9LlyC6FD4w25pWNGdACQ+Akw8Ux9iFa3zJaTcTVCTVgybA9P+EYCRRNMeT6WFhfzS5aWlbKKIWRTqk38ytLBgphJDKPAgcEgz8jIzOfggBhIYFE4TGGZ2tlx8bkvNAJHPIw1VVFHBmf2/sZbV1tRy7qWuo4PIgAdsFk/s3I0xc2dzNCglLYWE8Ag2ydoG+hATl+AINSkqBi59euHykaMYPGkibp7yZfPd/CzRofDQbgFWfDcAyY8Ak8gwhHgbwGQ8TVGbVgrT316DlO7LnWPxPBpGeQ4vU1VSQlFePjISEzl8pyTad99+eA0ZjB6DB+PuuXPoN3o0fPftYy0js0XhvKyCIvRMjKGiocGgU7gvp9j+vShtoNooaWBpUTHys4S9gasrq6CkqsoANlc5yKfpGhujIDsbfUeP4ja3rfgMA8aP476Q3wu+dQupsXEMOh1/cO06Bz/Hd/wKB29vFqIrR45CdLibgJXcDUDqdz9zp6QzjCFe3mr6pHqYoi6tFIb7x0Py/zJg1D+O2rKz2ZTkZWbAxMYWlWVkupSYoWsXLWZAv9i9E/W1tfh85utYtPpL1jpKljOTaC9ekQCUgjyH2OTv2hIFB2S6yFcRpcXH8/0HNm2BqZ0tXHr3Qlp8AudX9NyLBw8hKjAI72xcz9f/uvorzPlkOR7evg2PgcKUvMzkZA4s+o0ZjQfXriHg6jUsXLWSNfv22bOwdHSC6Eh4eLc0jABL3/QIsHQTSLQBTLqHOerTy6C7bwwkdJ99atmzalF3rufV/pWVbALVdHRYqgtzcjhkDrp5Ewe2bMG6gwfx7bvvskNfsGoVQm7f5hDarV8/RAUGwtzBgeuAXU1buHf5MiQkJNg30jMMzYXZy9Q+Pd/W3R2xISFw8PLidg5v24axc+dCVl4eu7/5BpOXLMH+jRsxcuZMGFlaslbeOHUKo2bNwtYVKzB56VJo6uoiOiiITWtcaChERyIiugVY6d0AZD4CTDbNDJLlratIpL3M0ZBeDvV9IyD+DwGMGEdJcFZyMjOImEHD+5EPHsDOwwOfTp/OC/TIr6345RckhIezn7B2cYGWgQGDTWbscaI2aQ+OnPR0DiQoIj29dy9c+/Zlpjdr2+61a7Fy925u85avL5s6ExsbHNi0icN0MpdGVlbo4eOD9IQEfm5iZCQDZevmhqFTpnBqQv2gkJ+CqF+++AKio90ErMyPAPuFOySfatEOMBlvCzSmV0Bp31CI63TvUxvd0ZKXcQ2F2/RDOU1FWRlHXyd370aDqAZSEg2wc++Lt9fRLgh1HFoTM0mjCMjOJvgQ6CTxxtbWiAsJYT9HYTj5J7qP/q+rq2PNJlM4eOJEXDx0iM0rCQD1Y8Pbb2PY1KmY/t57SIiIYMDoPvf+/fH1okXo+corMLWx4b4GXr+Oj7duZc2LDw8nwCK7pWEEWPZmwSQqpFpBqqw1QZbtaYmm9ErI7vWBmE57W/+iTCcJJem/ffYMhk2dBh2jZ6/tkb+ifImkmpJi8hVb1i2FTGMCRr32BXoMntLtbhbn5yP8/n2Y2dnhzrlzGPTqq8zU/mPHIjU2lk0uMZ+I/Ny+jRuRmZyE5Vu3QtfYhH3qmoULsen4CQ40yJxSRYPArKmuhu/+fdA3MYX30KGsvUuGD2OTPWzKVFg6O0P0V0RUtwArbwOYUqo1pMpaa4ayvayA9CpI7ekP0UsGLDMlGUtHCF9FItP28Y/b4OjV+cqZbnMdwOkrW5Ee9BMG+qyGjVvXa6U7a5OivuqqKgafElxhv99GpCcmIuyePywdHRHq7w8Hzx6oq6vF6X37WHtX792HaydOIDs1Bb2Hj0BZcRFr/8Bx4xF48wbMbO2Ql5WJcwcO4J31G1gzj2z/GePnzYeBuTn7VdFfEdHdBixni6Bhyik2kG4DmFwvG4gyqiDa3eepgAVcvYJfv/6KnfXStevZMT+JCnNz8M7okawhRHompvjxzLlnwabTa8/f+xnlST/A230tDCzbf+ygO43TEEx2WipriL6pGZtEMoFUs6Q8kPwZmVXSbgL0l1VfIObhQ+RmpOPz7Tu5+uLSpy/8Lpxn/1ZSWMg5mYm1DRYP9YGVkzNy0tPwzR+HOEKldnla37HImG4DlrtZqHSopNhCuqx1GEW+ty3EMqrRuLsXoPPkCZTTPd241EJEJmLbuUdfte2CSzu//gpnD/zecnb2Rx9jzOzOpxt0h9HN11x6uB2NBZvhYbsO6nrCfh9PI940s6mJfRUFCGTqiJlKqmps6ojB1DcymyVFhdAxMGRQi/LzoWdsgqUjhQR4++VrHI2Spv30xWdY/uNPHLrrGArfDP1myZsgwX53w7fQ0NHl8TBrF1c8vHuHAIvtFmAVfgFoBkwtxR4ybQCT62MH8Yxq1O7yeiJgpP7z+rd+81JVQxO7bt55Ip/eGNgXBTnCdHAahth1/TZL8ovS5YgdkKn6Dq4WGyCv0nEeSmft01BN4I0b6DNiJJ9ujhibrz249Qf2j++s34iE8DDEhoawxqioq8PA3AJrFr2BoJs38M66jRyJ2rq5g+4hc9pj8BAoq6qhtKgIV44dxYVDf+JwSAQLR+CN6wwoRY2i45Fx3QTsPnK3CBqmnuwAmbLWkWUFBqwG1bs80fQEDft01jREPmhdqE5R2PBpM/DGp627yD3OqG2fr8Dlv46wJM9d/imGTGy/m/fzAnclageUmr6Fi+m3kJRt/3G6rtok7aBAMnydkgAAE+9JREFU4uwfv6HviFGwcHRihpLJu3rsKIytbaCqqYlLRw7jtTeXICrwAaKCAvHq/AVs0ravXoXzBw9gywlfBvDO+bNw8uqJNYvfwNtrN+DEnp2Y8tbbOPP7Ptw644vdN+9yV8ID7rFVcu7ZG6ITkfHPDJhGsgNk2wCm2NcBEhm1KN/pjiadzpepknRO9ez86wwffvc9+gwXpPZxSkuIx9LRw+Dk3ROrd//2vPh0uO9K9A6oSW6Eq8kmQLz9J7K6ekhpcRESIsJh5+6J9MR4yMjK4dZZX5jZ2XNkR76MiI6RzyUzRmZPTkGR+79/00Yc37UDR0Ojce7P39Fv1Bgoqaji6zcXYNSM15EaH4fRs2bj67cWsrndduYim9mAa1fh0MOLR9GfCzCtZKfHAHOEZGYtSn91QWMXgJF0vuHTD/nZWR34MXXpu5i8uHWfq+YL0uLjsG3lp4gODuJD9ILT33kf2vodFwg+K5IEmKbsRrgab0YD2n9Qrqu2KPmmfI20KCM5CZKSUi3F5WsnjvE8DisnFxhaWGLugF4wsbLBK69Nwc0zp2Ht7Aq/SxcQG/oQm46ehJqWNvPCwsERC4cKUxU+2rKNgV8xayoKcrIxb/mnDL7P+IlIjolmzRadjEx8Bg0TBjAJMLmy1tlRyv2cIJlZh6Idzl0CVlFWihk93dh8tCUJSSlsOeYLQ/PWBRCU3W/6+D3cu3KpA+/IBA0YMx7vrO1605bugHclejs05TfA3WQL6hq6p2HNPosYTTmdrpFQCclKSYaOkTHq62o5Ob9++gRcevaGnIISgu/cxIXDfyIhMrylW/OWf4Yxs+bizIF9CL3nj7SEOHy15wCuHj+K/qPGYdHwgRxdEikqq2DAmHHoNXQ4J/Wik1HPANhmATDtZBfItwFMpZ8zpDLrkPerIxp1Ot+LnpzpzF4dQ3hypt8dOck5SDNt+uh93Djdfjfux0H45vdDbJqel4JijkFT5SSsNd5EpXj38zoSOGK+ipo650zk06i4TKBlpabg/rXL+HTbDtTX10NdS7tlhQ1ZiW0rVyA1LhY6hkbYeOg4lk15FWVFhdh8zBfaBkKE+OfWLTi4TfhQUY9Bg/H+hs2cf5K5NLKwhOhUVFI3Newecre0Aay0dUWlan8XSGfWI3eHPRq6AIykcu6j9dOPM3nBp6vYhrP9P+eLje8Lm2I+iQa/Oglvf91+/8Wn3dP2vGqhLIzq1RCnmIdK2dpu30qlqbraGp4qlxofC0snZ8jJCwXvpOhIHntz7OGN7PQ0lBYWcGSrrKrOZpRyt8/mTkfMw2D+n6Lm1xYtwYx3hE3Y6PzcQb05oe43cgzeWbsB4hKS8L98ETYubhwdi05FJT8zYDrJLlBoA5hafzcGLGuHbZeAZSQlYvGIzr+498aKlRg9cw5L45sjByMjKeGpDCSJ/PXSrade1+UFjUBV8k3ImrX/qm53G0yJjeG5GaRFRCWFBQi8eZ0jOQqwDMwsUFyQj792/oKxr8+DgpKysG9yQT6Wjn2Fh4CIfjx1EcaWVuwqNrz3Fu5ePAcNXT1sPXUBuZkZwii1jAy3e2T7tucDTDfZtT1gA9wgk9mAjB02aNDuuJicOhZ23w+fvt75Z6HmffwZxs6ej4DrV/HVYiEpVlShQcD2C+IfZ+ahBxFsLrqi5kRX+NZ0I4/o0gRTChz47wbaXkiCc5zmYRLyqRSC85DKo09RddZ+2x0OCnJzEOp3h32ajatg9uPCQmDp6IzIoAdQUlFBZFAgawmZtZ9WfYrzh4RF/Kt+3Qe3Pv2x85vVOLV/Nx/7YOP36D9KyA3pObvXr4GRlTUPkopOR6V0S8PK/cgkCtPc9JLd2gGmMcCdAUvfYY36LgC79Nch/PDZRx3eXU1TC6+8Ng3TlrzH5iLE7zaXdKYvfR+7N3z9RIHffNQXFvYvtulxdzXqSddRjkRT2VLjYqCpp89VD9JATX0DDutzMtIwefHbnCCrqGsgLjwU708SAh1tAyP2afTezWRu7wgtPX1+N/p5cPMa5nz4CU8jEPlGp3YfsM2CM3wcMM2BngxY2g6rLgH77fuNOPSzAHhbIqkj8/bWqrWY0sORNWHCvEVw9OqJVQvab1n7+L2f/7QLXoP+noXpzwIkRXRFBfkcsts4u3LInp6YgLKSYpja2CHw5jU+p29qDi8foaKxeKQPR4eP0+vvf4wJ8xcj+mEg8rKyWDspyCG+OHv3JsDSugmYP3JbAHOHYhsfpjmwB2QzG5Cyw7JLwL776B1cO3WsI2Cu7qAC77ZTlzG9lwtqa6rx9d6DbOqapbAr5r216hsMnzLjWXj7t11bXlrCforAIw2iEWZzOwd+HmngiX2/4sAPwo5Arr37cVmLaoO8XSVvZtbEUwA2H/ble0irSJBD793l0J7KeEYWVgRY+jMAJuzgpp/cHjCtgV4MWNITAFs+cyLCA1o/hNrMORUNTRTn5+G3W0G4d+0Stn7xMUZMnYUJ8xZj3uCeT2TwlDffxYy3P/zbQHjWhkkLiME0qYbMYlF+LqSkZZGVmgQLB2fcu3IBdy+dY79EJCOjB1q92iAlDrHGary++C1MmCN8/Yh8vmOPnqxZQbevw6OfELCJzjwDYDmb2wLWumRVZxAB1ojE7eZdatj8oX2Qldr1Z3BX/LADvYeOYC384fOPsOHAMbw7ccQTeTbj7WWY+uY7z8rXv+V6MoG1tdWsTfbuPZCVloLSokKoamhx1cL2UTASHxGGb95dhOy0FCgpO6Nash61clJQlG7E52u+hr2zUL6rLC/jktbjJDoTndFtDcvZvIXvN2ANawVMe5A35B4BVtdF0LFrw1c4uX9nSwbftiM+4yaxfabfRL5/7EVU8ANcP935jnLN967dewjO3sInHP9pRBEuL2nKSGff1XZRH4Gx7t1FSI5pQr2KFEokATtLfbyzdDEMDJ5cdhOdjc7sJmB+yO4CMJ1BPZ8K2Pa1K3Fyv7BF0eM0ZuY8ttPTl7Tu4k1m4LP50zq9nhYpkFn5404I5BVffKjl/wbY5Ks/nb0O9eoyiCnOgaO1DpbOmwUDvSd/LvKlAKY7qBcDlrDdDF1p2L4t63DoFyHKfJx6vzISpla2mPbW+y2naqqrMP6xr6i3vW/87AV4Y3nH3eb+bzD/eZ+5av6PKFMWQ1R5AZytNPHWjAkweMruCKKzMVnd17BNm7lvhske7Uyiro8AWPwTANv25Sc488feTt+Nqtp27l5Ysmpdy3kqro517DjNjC6gCHLf9UCOyv7NtHrBTpSqiiOyqhiu1hp4c9II6D+21/7j7yc6F5PdLcDK/PyQvWlTp4DptQBm3qWGbV/7OYe2nZGZjT3Gz1mIweNaBycpPB5l37k9p3kUp8JSn3kp6z8N3DWL9qNYQxIRteVwt1HD4jGDoK/x5AWRLwUwfZ/erGFxT9Cw2LCHeGdi69bnlPFTXY3IytEVX+74DSpqrUM2VFYaYdNqz/WMTZGZQlOoBfr9Jq2qfLZvNP/TAFv75p8o0pJGeH0VPO01sOgVb+i1+fxIZ/0VnYvJ6aaG3e1Sw1oB61rDYkKD8e6jb7lQRyj0jQgU9gPpO2w0Vny/s0P/RtjotHyX843lX+LXdStbrtl06AxsXZ7/i+P/BPDWLjmMYm05hDXVwsteAwsGuUKvzQfQOwXs/DMAltWFSTTw6fNUDYsMCsD7U1tHdoeMn4xLxw9xn6a99QFmvd2xzjjJy6alAPzTyatY++4bSH9Uyf9k03b0H9m92U7/BHA668PapcdQpCuPMFEDejpp4o0+dtBTfvLMadH5mNxua1jWJuHrRxx01OsBajL4P+1dC1BU1xn+dln2CQiCwgoICkoSo42KiAYNmsYxGibG5mEiNbIoVkchCRI1VUh8RKvRYtC0MNIWowZNUHmorIpQisbYMggkaqFRQHwMKAgVluW1nf/c3WULFxdUzDLjmdm5u3sfe/Z85z/nv/d8//ej8j46AOvewgp/OItVCzj+n1SuwOvBi3AwgbsRX70jHoGzu3IDw2YFoOLnEnbM0YtlSNy2Aen7uSx/oVHReGtRV1qBpYLDV6/N4UdRM8QGxVbA5BcGY/FEbyjtHsycFqj/Xd0jwBqvXUbNuVNoLi2H2+1n4Jq6EEJbMZoSr6C9SIuGQDvoPNygs+mQNDKtZH5eNj4J5ZwKnzHjMHrCJHyXyIk9/yk1B+R4dC4fL5gDAnqQ0hX7ci7iwt9PYV0Yd28WNF+F5dFc6E5/LQwwNzsUiYR4cawLFvt6Qmn7YK39HgNGovm3na6jRdeGETbOsJdwpkvOwcX71yCHDPa3uncCzmerEfM77kHt3JClbKnhSFI8Y86mFpTzRunHLA3G+TNqBvCX36rZEsbb/j7s8c/EwBlYH99VGLo/gbc5PBU17vYoEoswZbwSoS+4QmnDT7Ew/C+BuuROjyyMTmgcWIs7qIWbfCCUMi4YorFNi8uNlXDWOMO6rvvYsDx1Bjas4PSDo3cnoeBcLhve3L1GYM+J73nbeVNEKHJPpLLnccnnLrFjDN8N83kOf07nF4fuL6BtCU/FXXcHFEmsMWWCG0LHOEOp4F8AfijAdKJWVNpVwEGsgJcttzRe3VyPm9oaON/2MKaq4GuwnGNHsPnDxWzX3uwCJMfH4nhyEnynTMemxK7K3XTcrs9WGeestKLrkEhlyE5PwZbIJbAWS3C0oOyRtaB+SXAZYEMHokgiwVR/d6hGOUEp7xBd46ub4GQvLIwucM+xCk2CJoxx4MJ+ypqqoNMKoSCxlQeUY8lJ2BkdyRo6o7gSOz6JgDrlAGbPW4iIbjSF9+3ahr1fcvPUgdxixjMnutxcXy+Oo56eC7K0/lo2h6ehxsMRhVIJXprkAdUzDlDK+X0Ao4WdLLnb4yGRTmqVa3BDehNjHTwhEgpxqeE6HGqcYWUiZcTXgOQRJn6xHp4jn0VCRh7+ELUUWamHoIpch3lLPuBt8/QDf0Hcp1zincTM83AfzkU4hr0WgLKSy1i9PR7Tg3oXKmRJ4LI5zMMJhTIpXprsCZXPAChljxkwWhmtcqrEUBtHKEQSlDTcguMt80zcPVs/xaE9cQiYEYToXX/D5x8tRk7GYazZnoBpQfwi0P9Qp2HDihDWxrsOZ2Hk89xaUey6D3H84F68ExaB0JXd8/ItCRy+unQAJkPgi8MRMtIWStn/S0t0Pk9wsqSmVxZGF6hITIKo4A4c/UdBE+ACe09+zrzpj+34fQQyv/2aWZMqMhobw0OQm5mKPyafwKhx/ETO4n9+j8j5HOc+9mAmnhvLJW6joXT7muXwC5yBjQnJlo5Lt/Vjbr0nWZgMgQFeCPHuAWCnHgKwVo0GP7+yEsImATxOxEA8yHzi0M+WL0DeyQxEbdmNGXPfRcyyYJw7fRzf5P4IJxf+VL100xz6qj/7wwnpecb56vrVUqhmTsQgF1c2t/XX8rkRMDmmTfFGiLcCSqkZCztVUmvewnRc8jLTUrvtOzTfqIZzLJc4wFAMSc30Oc+M30cGv4aiC2cRm5zJLGpt2Dzknz2DY8VcMDdfoSX230zkpBS+PlMIF7eO+Oa3/EfgXs0dHPlXWb9dZuEAc0ShTI5pU70R4mVjHrBvcn/Stbe3MakfjnBJ77mYXXrPbQkubj95Z1QE9S1AVR3avRyNyxxG8iVJnQqFDAjKmkAqm9HL3gNZxldHsjFgoBO2Ri3F7cpyxKVksZSD7Hi2JRIR95nKnPEeLMzm4NkrsLOnLAwCxjLa9IEKNMdt338Mo307yDqPO7VHX1pvfX4WmqQKvOznjB/KqyG2/xVEIjM3zjuTM3UkU0CKMC0tnGgxPVGglEzNWg2L0iB1s5bWZraPjmtra2WqZ4ZC+rhWViLGYRCLJbCyFkMsFjMXnhhEFJYTt2EVtFoN1n+1n907xW+hBDkCRG7aCStra+58dg0rCIXcloBTzfTDf+tqcfjCVYj0IifEiYh6/3WUl17Bipgv2K0B60TUUci0O1JgWvSamaewBEOsqyEb4Ip7VRXIh3nauCDzp2qdwWqMw57eikh4xHQgNBz3oF5n2sNZu+kt4o0Jw+A+zBtxh06zRqQGHzLUEx9t1NMG9IlGaR/RAzJT9kOdsg//uVSE4T7PIz6N49Ebrv9j/nns270Vb6qWwzeAn7Pfl9bxOK4t0LVhvCgXNnaDcbVOjop288qngtOl98zPYY9YO7LSV0cNRuCsN7B251/Z1SKDg/DKnHcw882uRFAiWVKUPRWDEigRb2hIpn1sqKatPjs5dQw29FqRddJLP8SyIdnE3B7xf/TF6dfycyC3lcJlhB90NB+YKU8EMFruX7tkHsZOmoq3F4WzKn28cA7eD1/TrUtvCGSgcylQjqyOwlDra+8ygmbVzUo2B9Jnhe0AxlF3HuIGh8EuLLyH2FT0KMs0uMESwSManPriDfx2ds9i1ASnS+v63MIIoI0RIZj861mYHsRxD1eHzGVP7f2m9o4bbzosGx2gTlb0pIAxRsfQ1KF30mgEoDmeMt6y+b+5iWlcaZsamW4Ue2nuo7GhAVpNI5rZMS0QiazYfE8KqhSAL1PYshhqmVxhFMW0FkvR54CRFaQdSERJcQHmL1sJn9HjGH9+6+plkEplCHovFCJKbt1O2YtEkEglkMptIJPJIZbJmOMiElnrhzvLH+LMDWmm+/l8gs5OU+fr9Tlg9INUMS4+q5XFZbEep9WwiEPqZdQTaT4ilTTWw5jMqpxFL9JnAozcfOYFWvic1BvAHuZYQdYTGhIfpnJPz+naAk8B62e9QpBVWv9EnI5+1i4WW92ngFksNPwV+x+9OW3UXmxnyg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07501" y="160337"/>
            <a:ext cx="1104558" cy="1094353"/>
          </a:xfrm>
          <a:prstGeom prst="rect">
            <a:avLst/>
          </a:prstGeom>
        </p:spPr>
      </p:pic>
      <p:sp>
        <p:nvSpPr>
          <p:cNvPr id="2" name="Date Placeholder 1">
            <a:extLst>
              <a:ext uri="{FF2B5EF4-FFF2-40B4-BE49-F238E27FC236}">
                <a16:creationId xmlns:a16="http://schemas.microsoft.com/office/drawing/2014/main" id="{D0D50304-6AA3-0113-8E24-3C277E8D3EEC}"/>
              </a:ext>
            </a:extLst>
          </p:cNvPr>
          <p:cNvSpPr>
            <a:spLocks noGrp="1"/>
          </p:cNvSpPr>
          <p:nvPr>
            <p:ph type="dt" sz="half" idx="10"/>
          </p:nvPr>
        </p:nvSpPr>
        <p:spPr>
          <a:xfrm>
            <a:off x="9091403" y="627605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3" name="Picture 2"/>
          <p:cNvPicPr>
            <a:picLocks noChangeAspect="1"/>
          </p:cNvPicPr>
          <p:nvPr/>
        </p:nvPicPr>
        <p:blipFill>
          <a:blip r:embed="rId6"/>
          <a:stretch>
            <a:fillRect/>
          </a:stretch>
        </p:blipFill>
        <p:spPr>
          <a:xfrm>
            <a:off x="6084506" y="257653"/>
            <a:ext cx="4829175" cy="5772150"/>
          </a:xfrm>
          <a:prstGeom prst="rect">
            <a:avLst/>
          </a:prstGeom>
        </p:spPr>
      </p:pic>
    </p:spTree>
    <p:extLst>
      <p:ext uri="{BB962C8B-B14F-4D97-AF65-F5344CB8AC3E}">
        <p14:creationId xmlns:p14="http://schemas.microsoft.com/office/powerpoint/2010/main" val="1195170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266314"/>
            <a:ext cx="1484642" cy="1470925"/>
          </a:xfrm>
          <a:prstGeom prst="rect">
            <a:avLst/>
          </a:prstGeom>
        </p:spPr>
      </p:pic>
      <p:sp>
        <p:nvSpPr>
          <p:cNvPr id="5" name="Date Placeholder 4">
            <a:extLst>
              <a:ext uri="{FF2B5EF4-FFF2-40B4-BE49-F238E27FC236}">
                <a16:creationId xmlns:a16="http://schemas.microsoft.com/office/drawing/2014/main" id="{995C62E0-5A4C-0005-2D0A-D44FE80E8985}"/>
              </a:ext>
            </a:extLst>
          </p:cNvPr>
          <p:cNvSpPr>
            <a:spLocks noGrp="1"/>
          </p:cNvSpPr>
          <p:nvPr>
            <p:ph type="dt" sz="half" idx="10"/>
          </p:nvPr>
        </p:nvSpPr>
        <p:spPr>
          <a:xfrm>
            <a:off x="9216015" y="644669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6" name="Picture 5">
            <a:extLst>
              <a:ext uri="{FF2B5EF4-FFF2-40B4-BE49-F238E27FC236}">
                <a16:creationId xmlns:a16="http://schemas.microsoft.com/office/drawing/2014/main" id="{82517CB3-37A1-C843-F1C7-6C41431D6F42}"/>
              </a:ext>
            </a:extLst>
          </p:cNvPr>
          <p:cNvPicPr>
            <a:picLocks noChangeAspect="1"/>
          </p:cNvPicPr>
          <p:nvPr/>
        </p:nvPicPr>
        <p:blipFill>
          <a:blip r:embed="rId4"/>
          <a:stretch>
            <a:fillRect/>
          </a:stretch>
        </p:blipFill>
        <p:spPr>
          <a:xfrm>
            <a:off x="2362199" y="413897"/>
            <a:ext cx="6959601" cy="5879804"/>
          </a:xfrm>
          <a:prstGeom prst="rect">
            <a:avLst/>
          </a:prstGeom>
        </p:spPr>
      </p:pic>
    </p:spTree>
    <p:extLst>
      <p:ext uri="{BB962C8B-B14F-4D97-AF65-F5344CB8AC3E}">
        <p14:creationId xmlns:p14="http://schemas.microsoft.com/office/powerpoint/2010/main" val="338587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9BEB95B9-98D4-DB9F-01C8-9D7F8CF6F227}"/>
              </a:ext>
            </a:extLst>
          </p:cNvPr>
          <p:cNvSpPr>
            <a:spLocks noGrp="1"/>
          </p:cNvSpPr>
          <p:nvPr>
            <p:ph type="dt" sz="half" idx="10"/>
          </p:nvPr>
        </p:nvSpPr>
        <p:spPr>
          <a:xfrm>
            <a:off x="9216015" y="645485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2452255" y="320871"/>
            <a:ext cx="6043351" cy="5974695"/>
          </a:xfrm>
          <a:prstGeom prst="rect">
            <a:avLst/>
          </a:prstGeom>
        </p:spPr>
      </p:pic>
    </p:spTree>
    <p:extLst>
      <p:ext uri="{BB962C8B-B14F-4D97-AF65-F5344CB8AC3E}">
        <p14:creationId xmlns:p14="http://schemas.microsoft.com/office/powerpoint/2010/main" val="280256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64648" y="244542"/>
            <a:ext cx="6241522" cy="6270464"/>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5594" y="244542"/>
            <a:ext cx="1423237" cy="1410087"/>
          </a:xfrm>
          <a:prstGeom prst="rect">
            <a:avLst/>
          </a:prstGeom>
        </p:spPr>
      </p:pic>
      <p:sp>
        <p:nvSpPr>
          <p:cNvPr id="5" name="Date Placeholder 4">
            <a:extLst>
              <a:ext uri="{FF2B5EF4-FFF2-40B4-BE49-F238E27FC236}">
                <a16:creationId xmlns:a16="http://schemas.microsoft.com/office/drawing/2014/main" id="{AB8DA67F-0FB5-555D-8DB2-229A219AC571}"/>
              </a:ext>
            </a:extLst>
          </p:cNvPr>
          <p:cNvSpPr>
            <a:spLocks noGrp="1"/>
          </p:cNvSpPr>
          <p:nvPr>
            <p:ph type="dt" sz="half" idx="10"/>
          </p:nvPr>
        </p:nvSpPr>
        <p:spPr>
          <a:xfrm>
            <a:off x="9229497" y="6459446"/>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57088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7CF64FCC-A99E-8A9B-BA38-084E5679C532}"/>
              </a:ext>
            </a:extLst>
          </p:cNvPr>
          <p:cNvSpPr>
            <a:spLocks noGrp="1"/>
          </p:cNvSpPr>
          <p:nvPr>
            <p:ph type="dt" sz="half" idx="10"/>
          </p:nvPr>
        </p:nvSpPr>
        <p:spPr>
          <a:xfrm>
            <a:off x="9237260" y="6426138"/>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2" name="Picture 1"/>
          <p:cNvPicPr>
            <a:picLocks noChangeAspect="1"/>
          </p:cNvPicPr>
          <p:nvPr/>
        </p:nvPicPr>
        <p:blipFill>
          <a:blip r:embed="rId4"/>
          <a:stretch>
            <a:fillRect/>
          </a:stretch>
        </p:blipFill>
        <p:spPr>
          <a:xfrm>
            <a:off x="2767215" y="386114"/>
            <a:ext cx="6224385" cy="5863815"/>
          </a:xfrm>
          <a:prstGeom prst="rect">
            <a:avLst/>
          </a:prstGeom>
        </p:spPr>
      </p:pic>
    </p:spTree>
    <p:extLst>
      <p:ext uri="{BB962C8B-B14F-4D97-AF65-F5344CB8AC3E}">
        <p14:creationId xmlns:p14="http://schemas.microsoft.com/office/powerpoint/2010/main" val="97251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4" name="Date Placeholder 3">
            <a:extLst>
              <a:ext uri="{FF2B5EF4-FFF2-40B4-BE49-F238E27FC236}">
                <a16:creationId xmlns:a16="http://schemas.microsoft.com/office/drawing/2014/main" id="{25248622-7C31-2D43-6B82-C877591C06D1}"/>
              </a:ext>
            </a:extLst>
          </p:cNvPr>
          <p:cNvSpPr>
            <a:spLocks noGrp="1"/>
          </p:cNvSpPr>
          <p:nvPr>
            <p:ph type="dt" sz="half" idx="10"/>
          </p:nvPr>
        </p:nvSpPr>
        <p:spPr>
          <a:xfrm>
            <a:off x="9288060" y="6451534"/>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2616161" y="411633"/>
            <a:ext cx="5850506" cy="5896033"/>
          </a:xfrm>
          <a:prstGeom prst="rect">
            <a:avLst/>
          </a:prstGeom>
        </p:spPr>
      </p:pic>
    </p:spTree>
    <p:extLst>
      <p:ext uri="{BB962C8B-B14F-4D97-AF65-F5344CB8AC3E}">
        <p14:creationId xmlns:p14="http://schemas.microsoft.com/office/powerpoint/2010/main" val="577791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sp>
        <p:nvSpPr>
          <p:cNvPr id="5" name="Date Placeholder 4">
            <a:extLst>
              <a:ext uri="{FF2B5EF4-FFF2-40B4-BE49-F238E27FC236}">
                <a16:creationId xmlns:a16="http://schemas.microsoft.com/office/drawing/2014/main" id="{4021D526-F748-03D1-675C-EC134BEA2235}"/>
              </a:ext>
            </a:extLst>
          </p:cNvPr>
          <p:cNvSpPr>
            <a:spLocks noGrp="1"/>
          </p:cNvSpPr>
          <p:nvPr>
            <p:ph type="dt" sz="half" idx="10"/>
          </p:nvPr>
        </p:nvSpPr>
        <p:spPr>
          <a:xfrm>
            <a:off x="9152589" y="649214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3" name="Picture 2"/>
          <p:cNvPicPr>
            <a:picLocks noChangeAspect="1"/>
          </p:cNvPicPr>
          <p:nvPr/>
        </p:nvPicPr>
        <p:blipFill>
          <a:blip r:embed="rId4"/>
          <a:stretch>
            <a:fillRect/>
          </a:stretch>
        </p:blipFill>
        <p:spPr>
          <a:xfrm>
            <a:off x="2968721" y="85041"/>
            <a:ext cx="6107545" cy="6589670"/>
          </a:xfrm>
          <a:prstGeom prst="rect">
            <a:avLst/>
          </a:prstGeom>
        </p:spPr>
      </p:pic>
    </p:spTree>
    <p:extLst>
      <p:ext uri="{BB962C8B-B14F-4D97-AF65-F5344CB8AC3E}">
        <p14:creationId xmlns:p14="http://schemas.microsoft.com/office/powerpoint/2010/main" val="389503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24190" y="244542"/>
            <a:ext cx="1484642" cy="1470925"/>
          </a:xfrm>
          <a:prstGeom prst="rect">
            <a:avLst/>
          </a:prstGeom>
        </p:spPr>
      </p:pic>
      <p:pic>
        <p:nvPicPr>
          <p:cNvPr id="5" name="Picture 4"/>
          <p:cNvPicPr>
            <a:picLocks noChangeAspect="1"/>
          </p:cNvPicPr>
          <p:nvPr/>
        </p:nvPicPr>
        <p:blipFill>
          <a:blip r:embed="rId4"/>
          <a:stretch>
            <a:fillRect/>
          </a:stretch>
        </p:blipFill>
        <p:spPr>
          <a:xfrm>
            <a:off x="2921000" y="548518"/>
            <a:ext cx="6341534" cy="5934719"/>
          </a:xfrm>
          <a:prstGeom prst="rect">
            <a:avLst/>
          </a:prstGeom>
        </p:spPr>
      </p:pic>
      <p:sp>
        <p:nvSpPr>
          <p:cNvPr id="2" name="Date Placeholder 1">
            <a:extLst>
              <a:ext uri="{FF2B5EF4-FFF2-40B4-BE49-F238E27FC236}">
                <a16:creationId xmlns:a16="http://schemas.microsoft.com/office/drawing/2014/main" id="{C3CDAB6A-23FE-DA67-A8C0-4859DBF41110}"/>
              </a:ext>
            </a:extLst>
          </p:cNvPr>
          <p:cNvSpPr>
            <a:spLocks noGrp="1"/>
          </p:cNvSpPr>
          <p:nvPr>
            <p:ph type="dt" sz="half" idx="10"/>
          </p:nvPr>
        </p:nvSpPr>
        <p:spPr>
          <a:xfrm>
            <a:off x="9186458" y="6417668"/>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16226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91E4E8-D419-52B2-784F-139B4B7F04FB}"/>
              </a:ext>
            </a:extLst>
          </p:cNvPr>
          <p:cNvSpPr txBox="1"/>
          <p:nvPr/>
        </p:nvSpPr>
        <p:spPr>
          <a:xfrm>
            <a:off x="782053" y="910468"/>
            <a:ext cx="9736542" cy="784830"/>
          </a:xfrm>
          <a:prstGeom prst="rect">
            <a:avLst/>
          </a:prstGeom>
          <a:noFill/>
        </p:spPr>
        <p:txBody>
          <a:bodyPr wrap="square">
            <a:spAutoFit/>
          </a:bodyPr>
          <a:lstStyle/>
          <a:p>
            <a:pPr lvl="0" defTabSz="457200">
              <a:lnSpc>
                <a:spcPct val="90000"/>
              </a:lnSpc>
              <a:spcBef>
                <a:spcPts val="0"/>
              </a:spcBef>
              <a:buClr>
                <a:srgbClr val="44546A">
                  <a:lumMod val="60000"/>
                  <a:lumOff val="40000"/>
                </a:srgbClr>
              </a:buClr>
              <a:buSzPct val="80000"/>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l-G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defTabSz="457200">
              <a:lnSpc>
                <a:spcPct val="90000"/>
              </a:lnSpc>
              <a:spcBef>
                <a:spcPts val="0"/>
              </a:spcBef>
              <a:buClr>
                <a:srgbClr val="44546A">
                  <a:lumMod val="60000"/>
                  <a:lumOff val="40000"/>
                </a:srgbClr>
              </a:buClr>
              <a:buSzPct val="80000"/>
            </a:pPr>
            <a:endParaRPr lang="el-GR" altLang="en-US" sz="18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8FA517-5416-A38B-A506-05B70AF26DC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86826" y="328190"/>
            <a:ext cx="1484642" cy="1470925"/>
          </a:xfrm>
          <a:prstGeom prst="rect">
            <a:avLst/>
          </a:prstGeom>
        </p:spPr>
      </p:pic>
      <p:sp>
        <p:nvSpPr>
          <p:cNvPr id="7" name="TextBox 6">
            <a:extLst>
              <a:ext uri="{FF2B5EF4-FFF2-40B4-BE49-F238E27FC236}">
                <a16:creationId xmlns:a16="http://schemas.microsoft.com/office/drawing/2014/main" id="{4DCCFB7D-ED7E-32B8-BC94-D893D130396C}"/>
              </a:ext>
            </a:extLst>
          </p:cNvPr>
          <p:cNvSpPr txBox="1"/>
          <p:nvPr/>
        </p:nvSpPr>
        <p:spPr>
          <a:xfrm>
            <a:off x="782053" y="1695298"/>
            <a:ext cx="10034336" cy="4530727"/>
          </a:xfrm>
          <a:prstGeom prst="rect">
            <a:avLst/>
          </a:prstGeom>
          <a:noFill/>
        </p:spPr>
        <p:txBody>
          <a:bodyPr wrap="square">
            <a:spAutoFit/>
          </a:bodyPr>
          <a:lstStyle/>
          <a:p>
            <a:pPr lvl="0" algn="just" defTabSz="457200">
              <a:lnSpc>
                <a:spcPct val="110000"/>
              </a:lnSpc>
              <a:spcBef>
                <a:spcPts val="0"/>
              </a:spcBef>
              <a:buClr>
                <a:srgbClr val="44546A">
                  <a:lumMod val="60000"/>
                  <a:lumOff val="40000"/>
                </a:srgbClr>
              </a:buClr>
              <a:buSzPct val="80000"/>
            </a:pPr>
            <a:r>
              <a:rPr lang="el-GR" altLang="en-US" sz="2400" b="1" cap="none" dirty="0">
                <a:solidFill>
                  <a:schemeClr val="bg1"/>
                </a:solidFill>
                <a:latin typeface="Arial" pitchFamily="34" charset="0"/>
                <a:cs typeface="Arial" pitchFamily="34" charset="0"/>
              </a:rPr>
              <a:t>Υπολογισμός του Βαθμού Πρόσβασης/Κατάταξης για εισαγωγή στα </a:t>
            </a:r>
            <a:r>
              <a:rPr lang="el-GR" altLang="en-US" sz="2400" b="1" u="sng" cap="none" dirty="0">
                <a:solidFill>
                  <a:srgbClr val="FF0000"/>
                </a:solidFill>
                <a:latin typeface="Arial" pitchFamily="34" charset="0"/>
                <a:cs typeface="Arial" pitchFamily="34" charset="0"/>
              </a:rPr>
              <a:t>ΑΑΕΙ της Κύπρου </a:t>
            </a:r>
            <a:r>
              <a:rPr lang="el-GR" altLang="en-US" sz="2400" b="1" cap="none" dirty="0">
                <a:solidFill>
                  <a:srgbClr val="FF0000"/>
                </a:solidFill>
                <a:latin typeface="Arial" pitchFamily="34" charset="0"/>
                <a:cs typeface="Arial" pitchFamily="34" charset="0"/>
              </a:rPr>
              <a:t>και τις </a:t>
            </a:r>
            <a:r>
              <a:rPr lang="el-GR" altLang="en-US" sz="2400" b="1" u="sng" cap="none" dirty="0">
                <a:solidFill>
                  <a:srgbClr val="FF0000"/>
                </a:solidFill>
                <a:latin typeface="Arial" pitchFamily="34" charset="0"/>
                <a:cs typeface="Arial" pitchFamily="34" charset="0"/>
              </a:rPr>
              <a:t>Στρατιωτικές Σχολές της Ελλάδας</a:t>
            </a:r>
          </a:p>
          <a:p>
            <a:pPr lvl="0" algn="just" defTabSz="457200">
              <a:lnSpc>
                <a:spcPct val="110000"/>
              </a:lnSpc>
              <a:spcBef>
                <a:spcPts val="0"/>
              </a:spcBef>
              <a:buClr>
                <a:srgbClr val="44546A">
                  <a:lumMod val="60000"/>
                  <a:lumOff val="40000"/>
                </a:srgbClr>
              </a:buClr>
              <a:buSzPct val="80000"/>
            </a:pPr>
            <a:endParaRPr lang="el-GR" altLang="en-US" sz="1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342900" lvl="0" indent="-342900" algn="just" defTabSz="457200">
              <a:lnSpc>
                <a:spcPct val="110000"/>
              </a:lnSpc>
              <a:spcBef>
                <a:spcPts val="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Υπολογίζεται ένας Βαθμός Πρόσβασης για </a:t>
            </a:r>
            <a:r>
              <a:rPr lang="el-GR" altLang="en-US" sz="2400" b="1" u="sng" cap="none" dirty="0">
                <a:solidFill>
                  <a:schemeClr val="bg1"/>
                </a:solidFill>
                <a:latin typeface="Arial" pitchFamily="34" charset="0"/>
                <a:cs typeface="Arial" pitchFamily="34" charset="0"/>
              </a:rPr>
              <a:t>κάθε</a:t>
            </a:r>
            <a:r>
              <a:rPr lang="en-US" altLang="en-US" sz="2400" b="1" u="sng" cap="none" dirty="0">
                <a:solidFill>
                  <a:schemeClr val="bg1"/>
                </a:solidFill>
                <a:latin typeface="Arial" pitchFamily="34" charset="0"/>
                <a:cs typeface="Arial" pitchFamily="34" charset="0"/>
              </a:rPr>
              <a:t> </a:t>
            </a:r>
            <a:r>
              <a:rPr lang="el-GR" altLang="en-US" sz="2400" b="1" u="sng" cap="none" dirty="0">
                <a:solidFill>
                  <a:schemeClr val="bg1"/>
                </a:solidFill>
                <a:latin typeface="Arial" pitchFamily="34" charset="0"/>
                <a:cs typeface="Arial" pitchFamily="34" charset="0"/>
              </a:rPr>
              <a:t>*έγκυρο</a:t>
            </a:r>
            <a:r>
              <a:rPr lang="el-GR" altLang="en-US" sz="2400" b="1" cap="none" dirty="0">
                <a:solidFill>
                  <a:schemeClr val="bg1"/>
                </a:solidFill>
                <a:latin typeface="Arial" pitchFamily="34" charset="0"/>
                <a:cs typeface="Arial" pitchFamily="34" charset="0"/>
              </a:rPr>
              <a:t> Πλαίσιο Πρόσβασης</a:t>
            </a:r>
            <a:r>
              <a:rPr lang="en-US" altLang="en-US" sz="2400" b="1" cap="none" dirty="0">
                <a:solidFill>
                  <a:schemeClr val="bg1"/>
                </a:solidFill>
                <a:latin typeface="Arial" pitchFamily="34" charset="0"/>
                <a:cs typeface="Arial" pitchFamily="34" charset="0"/>
              </a:rPr>
              <a:t> </a:t>
            </a:r>
            <a:r>
              <a:rPr lang="el-GR" altLang="en-US" sz="2400" b="1" cap="none" dirty="0">
                <a:solidFill>
                  <a:schemeClr val="bg1"/>
                </a:solidFill>
                <a:latin typeface="Arial" pitchFamily="34" charset="0"/>
                <a:cs typeface="Arial" pitchFamily="34" charset="0"/>
              </a:rPr>
              <a:t>που επιλέγει ο υποψήφιος. Ο Βαθμός προκύπτει από τον Μέσο Όρο των </a:t>
            </a:r>
            <a:r>
              <a:rPr lang="el-GR" altLang="en-US" sz="2400" b="1" u="sng" cap="none" dirty="0">
                <a:solidFill>
                  <a:schemeClr val="bg1"/>
                </a:solidFill>
                <a:latin typeface="Arial" pitchFamily="34" charset="0"/>
                <a:cs typeface="Arial" pitchFamily="34" charset="0"/>
              </a:rPr>
              <a:t>επεξεργασμένων</a:t>
            </a:r>
            <a:r>
              <a:rPr lang="el-GR" altLang="en-US" sz="2400" b="1" cap="none" dirty="0">
                <a:solidFill>
                  <a:schemeClr val="bg1"/>
                </a:solidFill>
                <a:latin typeface="Arial" pitchFamily="34" charset="0"/>
                <a:cs typeface="Arial" pitchFamily="34" charset="0"/>
              </a:rPr>
              <a:t> βαθμολογιών των μαθημάτων, στα οποία εξετάστηκε ο υποψήφιος για το συγκεκριμένο Πλαίσιο. </a:t>
            </a:r>
          </a:p>
          <a:p>
            <a:pPr lvl="0" algn="just" defTabSz="457200">
              <a:lnSpc>
                <a:spcPct val="110000"/>
              </a:lnSpc>
              <a:spcBef>
                <a:spcPts val="0"/>
              </a:spcBef>
              <a:buClr>
                <a:srgbClr val="44546A">
                  <a:lumMod val="60000"/>
                  <a:lumOff val="40000"/>
                </a:srgbClr>
              </a:buClr>
              <a:buSzPct val="80000"/>
            </a:pPr>
            <a:endParaRPr lang="en-GB" altLang="en-US" sz="2400" b="1" cap="none" dirty="0">
              <a:solidFill>
                <a:schemeClr val="bg1"/>
              </a:solidFill>
              <a:latin typeface="Arial" pitchFamily="34" charset="0"/>
              <a:cs typeface="Arial" pitchFamily="34" charset="0"/>
            </a:endParaRPr>
          </a:p>
          <a:p>
            <a:pPr marL="457200" lvl="0" indent="-457200" defTabSz="457200">
              <a:lnSpc>
                <a:spcPct val="110000"/>
              </a:lnSpc>
              <a:spcBef>
                <a:spcPts val="750"/>
              </a:spcBef>
              <a:buClr>
                <a:schemeClr val="bg1"/>
              </a:buClr>
              <a:buSzPct val="80000"/>
              <a:buFont typeface="Wingdings" panose="05000000000000000000" pitchFamily="2" charset="2"/>
              <a:buChar char="Ø"/>
            </a:pPr>
            <a:r>
              <a:rPr lang="el-GR" altLang="en-US" sz="2400" b="1" cap="none" dirty="0">
                <a:solidFill>
                  <a:schemeClr val="bg1"/>
                </a:solidFill>
                <a:latin typeface="Arial" pitchFamily="34" charset="0"/>
                <a:cs typeface="Arial" pitchFamily="34" charset="0"/>
              </a:rPr>
              <a:t>*Σε περίπτωση απουσίας του υποψηφίου από κάποιο μάθημα Πλαισίου Πρόσβασης, το συγκεκριμένο Πλαίσιο ακυρώνεται.  </a:t>
            </a:r>
          </a:p>
        </p:txBody>
      </p:sp>
      <p:sp>
        <p:nvSpPr>
          <p:cNvPr id="3" name="Date Placeholder 2">
            <a:extLst>
              <a:ext uri="{FF2B5EF4-FFF2-40B4-BE49-F238E27FC236}">
                <a16:creationId xmlns:a16="http://schemas.microsoft.com/office/drawing/2014/main" id="{BF3D8099-4082-793A-85E7-128D957C05C5}"/>
              </a:ext>
            </a:extLst>
          </p:cNvPr>
          <p:cNvSpPr>
            <a:spLocks noGrp="1"/>
          </p:cNvSpPr>
          <p:nvPr>
            <p:ph type="dt" sz="half" idx="10"/>
          </p:nvPr>
        </p:nvSpPr>
        <p:spPr>
          <a:xfrm>
            <a:off x="9028268" y="6226025"/>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3942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631371"/>
            <a:ext cx="10347158" cy="6012864"/>
          </a:xfrm>
          <a:prstGeom prst="rect">
            <a:avLst/>
          </a:prstGeom>
        </p:spPr>
        <p:txBody>
          <a:bodyPr wrap="square">
            <a:spAutoFit/>
          </a:bodyPr>
          <a:lstStyle/>
          <a:p>
            <a:pPr marR="151130">
              <a:lnSpc>
                <a:spcPct val="125000"/>
              </a:lnSpc>
              <a:spcAft>
                <a:spcPts val="0"/>
              </a:spcAft>
            </a:pP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2025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latin typeface="Arial" panose="020B0604020202020204" pitchFamily="34" charset="0"/>
                <a:ea typeface="Arial" panose="020B060402020202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359410" algn="just">
              <a:lnSpc>
                <a:spcPct val="125000"/>
              </a:lnSpc>
              <a:spcAft>
                <a:spcPts val="600"/>
              </a:spcAft>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Με τον διαχωρισμό των Παγκυπρίων Εξετάσεων (2022) </a:t>
            </a:r>
            <a:endParaRPr lang="en-US" sz="28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Arial" panose="020B0604020202020204" pitchFamily="34" charset="0"/>
                <a:cs typeface="Arial" panose="020B0604020202020204" pitchFamily="34"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Απόλυσης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στοχεύουν στην απόκτηση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Απολυτηρίου Δευτεροβάθμιας Εκπαίδευσης από την Κυπριακή Δημοκρατία, ενώ </a:t>
            </a:r>
            <a:endParaRPr lang="en-US" sz="28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marL="457200" marR="359410" indent="-457200" algn="just">
              <a:lnSpc>
                <a:spcPct val="125000"/>
              </a:lnSpc>
              <a:spcAft>
                <a:spcPts val="600"/>
              </a:spcAft>
              <a:buFont typeface="Arial" panose="020B0604020202020204" pitchFamily="34" charset="0"/>
              <a:buChar char="•"/>
            </a:pP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οι </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Παγκύπριες Εξετάσεις </a:t>
            </a:r>
            <a:r>
              <a:rPr lang="el-GR" sz="2800" b="1" u="sng" dirty="0">
                <a:solidFill>
                  <a:schemeClr val="bg1"/>
                </a:solidFill>
                <a:latin typeface="Arial" panose="020B0604020202020204" pitchFamily="34" charset="0"/>
                <a:ea typeface="Arial" panose="020B0604020202020204" pitchFamily="34" charset="0"/>
                <a:cs typeface="Times New Roman" panose="02020603050405020304" pitchFamily="18" charset="0"/>
              </a:rPr>
              <a:t>Πρόσβασης</a:t>
            </a:r>
            <a:r>
              <a:rPr lang="el-GR"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l-GR" sz="2800" b="1" dirty="0">
                <a:solidFill>
                  <a:schemeClr val="bg1"/>
                </a:solidFill>
                <a:latin typeface="Arial" panose="020B0604020202020204" pitchFamily="34" charset="0"/>
                <a:ea typeface="Calibri" panose="020F0502020204030204" pitchFamily="34" charset="0"/>
                <a:cs typeface="Times New Roman" panose="02020603050405020304" pitchFamily="18" charset="0"/>
              </a:rPr>
              <a:t>στην κατάταξη των υποψηφίων και στην κατανομή τους στις προσφερόμενες από τα Δημόσια Ανώτερα και Ανώτατα Εκπαιδευτικά Ιδρύματα (ΑΑΕΙ) Κύπρου και Ελλάδας θέσεις.</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1379" y="179228"/>
            <a:ext cx="1651763" cy="1636502"/>
          </a:xfrm>
          <a:prstGeom prst="rect">
            <a:avLst/>
          </a:prstGeom>
        </p:spPr>
      </p:pic>
      <p:sp>
        <p:nvSpPr>
          <p:cNvPr id="4" name="Date Placeholder 3">
            <a:extLst>
              <a:ext uri="{FF2B5EF4-FFF2-40B4-BE49-F238E27FC236}">
                <a16:creationId xmlns:a16="http://schemas.microsoft.com/office/drawing/2014/main" id="{7C9E15F5-B13A-6B12-770C-F4A88C64FA91}"/>
              </a:ext>
            </a:extLst>
          </p:cNvPr>
          <p:cNvSpPr>
            <a:spLocks noGrp="1"/>
          </p:cNvSpPr>
          <p:nvPr>
            <p:ph type="dt" sz="half" idx="10"/>
          </p:nvPr>
        </p:nvSpPr>
        <p:spPr>
          <a:xfrm>
            <a:off x="8756331" y="622662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86853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0812" y="-1761459"/>
            <a:ext cx="10263496" cy="5190459"/>
          </a:xfrm>
        </p:spPr>
        <p:txBody>
          <a:bodyPr>
            <a:norm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2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l-GR"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GB" sz="3200" dirty="0">
                <a:solidFill>
                  <a:srgbClr val="002060"/>
                </a:solidFill>
                <a:latin typeface="Arial" panose="020B0604020202020204" pitchFamily="34" charset="0"/>
                <a:cs typeface="Arial" panose="020B0604020202020204" pitchFamily="34" charset="0"/>
              </a:rPr>
            </a:br>
            <a:endParaRPr lang="en-GB" sz="3200" dirty="0">
              <a:solidFill>
                <a:srgbClr val="00206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070811" y="1486829"/>
            <a:ext cx="9802285" cy="5058350"/>
          </a:xfrm>
        </p:spPr>
        <p:txBody>
          <a:bodyPr>
            <a:normAutofit fontScale="85000" lnSpcReduction="20000"/>
          </a:bodyPr>
          <a:lstStyle/>
          <a:p>
            <a:pPr lvl="0" algn="just" defTabSz="457200">
              <a:spcBef>
                <a:spcPts val="750"/>
              </a:spcBef>
              <a:buClr>
                <a:srgbClr val="44546A">
                  <a:lumMod val="60000"/>
                  <a:lumOff val="40000"/>
                </a:srgbClr>
              </a:buClr>
              <a:buSzPct val="80000"/>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του Βαθμού Πρόσβασης/Κατάταξης για εισαγωγή στα </a:t>
            </a:r>
            <a:r>
              <a:rPr lang="el-GR" sz="3200" b="1" u="sng" cap="none" dirty="0">
                <a:solidFill>
                  <a:srgbClr val="FF0000"/>
                </a:solidFill>
                <a:latin typeface="Arial" panose="020B0604020202020204" pitchFamily="34" charset="0"/>
                <a:cs typeface="Arial" panose="020B0604020202020204" pitchFamily="34" charset="0"/>
              </a:rPr>
              <a:t>Δημόσια ΑΑΕΙ της Ελλάδας</a:t>
            </a:r>
            <a:endParaRPr lang="el-GR" altLang="en-US" sz="3100" b="1" u="sng" cap="none" dirty="0">
              <a:solidFill>
                <a:srgbClr val="FF0000"/>
              </a:solidFill>
              <a:latin typeface="Arial" pitchFamily="34" charset="0"/>
              <a:cs typeface="Arial" pitchFamily="34" charset="0"/>
            </a:endParaRP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Υπολογίζεται ΕΝΑΣ (1) Γενικός Βαθμός Πρόσβασης/Κατάταξης, που προκύπτει από τον Μέσο Όρο των </a:t>
            </a:r>
            <a:r>
              <a:rPr lang="el-GR" altLang="en-US" sz="3100" b="1" u="sng" cap="none" dirty="0">
                <a:solidFill>
                  <a:schemeClr val="bg1"/>
                </a:solidFill>
                <a:latin typeface="Arial" pitchFamily="34" charset="0"/>
                <a:cs typeface="Arial" pitchFamily="34" charset="0"/>
              </a:rPr>
              <a:t>επεξεργασμένων</a:t>
            </a:r>
            <a:r>
              <a:rPr lang="el-GR" altLang="en-US" sz="3100" b="1" cap="none" dirty="0">
                <a:solidFill>
                  <a:schemeClr val="bg1"/>
                </a:solidFill>
                <a:latin typeface="Arial" pitchFamily="34" charset="0"/>
                <a:cs typeface="Arial" pitchFamily="34" charset="0"/>
              </a:rPr>
              <a:t> βαθμολογιών των μαθημάτων, των επιλεγόμενων και ΕΓΚΥΡΩΝ Πλαισίων Πρόσβασης, στα οποία εξετάστηκε ο υποψήφιος. </a:t>
            </a:r>
          </a:p>
          <a:p>
            <a:pPr lvl="0" algn="just" defTabSz="457200">
              <a:spcBef>
                <a:spcPts val="750"/>
              </a:spcBef>
              <a:buClr>
                <a:srgbClr val="44546A">
                  <a:lumMod val="60000"/>
                  <a:lumOff val="40000"/>
                </a:srgbClr>
              </a:buClr>
              <a:buSzPct val="80000"/>
            </a:pPr>
            <a:r>
              <a:rPr lang="el-GR" altLang="en-US" sz="3100" b="1" cap="none" dirty="0">
                <a:solidFill>
                  <a:schemeClr val="bg1"/>
                </a:solidFill>
                <a:latin typeface="Arial" pitchFamily="34" charset="0"/>
                <a:cs typeface="Arial" pitchFamily="34" charset="0"/>
              </a:rPr>
              <a:t>Τα μαθήματα των </a:t>
            </a:r>
            <a:r>
              <a:rPr lang="el-GR" altLang="en-US" sz="3100" b="1" u="sng" cap="none" dirty="0">
                <a:solidFill>
                  <a:schemeClr val="bg1"/>
                </a:solidFill>
                <a:latin typeface="Arial" pitchFamily="34" charset="0"/>
                <a:cs typeface="Arial" pitchFamily="34" charset="0"/>
              </a:rPr>
              <a:t>έγκυρων</a:t>
            </a:r>
            <a:r>
              <a:rPr lang="el-GR" altLang="en-US" sz="3100" b="1" cap="none" dirty="0">
                <a:solidFill>
                  <a:schemeClr val="bg1"/>
                </a:solidFill>
                <a:latin typeface="Arial" pitchFamily="34" charset="0"/>
                <a:cs typeface="Arial" pitchFamily="34" charset="0"/>
              </a:rPr>
              <a:t> Πλαισίων Πρόσβασης που έχουν μόνο σχολές των ΑΑΕΙ Κύπρου ή/και των Στρατιωτικών Σχολών, </a:t>
            </a:r>
            <a:r>
              <a:rPr lang="el-GR" altLang="en-US" sz="3100" b="1" u="sng" cap="none" dirty="0">
                <a:solidFill>
                  <a:schemeClr val="bg1"/>
                </a:solidFill>
                <a:latin typeface="Arial" pitchFamily="34" charset="0"/>
                <a:cs typeface="Arial" pitchFamily="34" charset="0"/>
              </a:rPr>
              <a:t>δεν συμμετέχουν</a:t>
            </a:r>
            <a:r>
              <a:rPr lang="el-GR" altLang="en-US" sz="3100" b="1" cap="none" dirty="0">
                <a:solidFill>
                  <a:schemeClr val="bg1"/>
                </a:solidFill>
                <a:latin typeface="Arial" pitchFamily="34" charset="0"/>
                <a:cs typeface="Arial" pitchFamily="34" charset="0"/>
              </a:rPr>
              <a:t> στον υπολογισμό του Γενικού Βαθμού Πρόσβασης/Κατάταξης για τα ΑΑΕΙ της Ελλάδας.                </a:t>
            </a:r>
          </a:p>
          <a:p>
            <a:pPr lvl="0" algn="just" defTabSz="457200">
              <a:lnSpc>
                <a:spcPct val="90000"/>
              </a:lnSpc>
              <a:spcBef>
                <a:spcPts val="750"/>
              </a:spcBef>
              <a:buClr>
                <a:srgbClr val="FFFFFF"/>
              </a:buClr>
              <a:buSzPct val="80000"/>
            </a:pPr>
            <a:endParaRPr lang="en-GB" altLang="en-US" sz="3000" b="1" i="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sp>
        <p:nvSpPr>
          <p:cNvPr id="5" name="Title 1"/>
          <p:cNvSpPr txBox="1">
            <a:spLocks/>
          </p:cNvSpPr>
          <p:nvPr/>
        </p:nvSpPr>
        <p:spPr>
          <a:xfrm>
            <a:off x="1222743" y="159487"/>
            <a:ext cx="9090837" cy="26581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3200" b="1" cap="none" dirty="0">
                <a:solidFill>
                  <a:prstClr val="black">
                    <a:lumMod val="75000"/>
                    <a:lumOff val="25000"/>
                  </a:prstClr>
                </a:solidFill>
                <a:latin typeface="Calibri" panose="020F0502020204030204" pitchFamily="34" charset="0"/>
                <a:cs typeface="Calibri" panose="020F0502020204030204" pitchFamily="34" charset="0"/>
              </a:rPr>
            </a:br>
            <a:br>
              <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l-GR" sz="28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7358" y="15904"/>
            <a:ext cx="1484642" cy="1470925"/>
          </a:xfrm>
          <a:prstGeom prst="rect">
            <a:avLst/>
          </a:prstGeom>
        </p:spPr>
      </p:pic>
      <p:sp>
        <p:nvSpPr>
          <p:cNvPr id="7" name="Date Placeholder 6">
            <a:extLst>
              <a:ext uri="{FF2B5EF4-FFF2-40B4-BE49-F238E27FC236}">
                <a16:creationId xmlns:a16="http://schemas.microsoft.com/office/drawing/2014/main" id="{95DB899B-0135-CFA6-1B7A-AC5EE98B8565}"/>
              </a:ext>
            </a:extLst>
          </p:cNvPr>
          <p:cNvSpPr>
            <a:spLocks noGrp="1"/>
          </p:cNvSpPr>
          <p:nvPr>
            <p:ph type="dt" sz="half" idx="10"/>
          </p:nvPr>
        </p:nvSpPr>
        <p:spPr>
          <a:xfrm>
            <a:off x="8941980" y="617310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2540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09863"/>
            <a:ext cx="11410949" cy="1653626"/>
          </a:xfrm>
        </p:spPr>
        <p:txBody>
          <a:bodyPr>
            <a:normAutofit fontScale="90000"/>
          </a:bodyPr>
          <a:lstStyle/>
          <a:p>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2025    </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49705" y="1222745"/>
            <a:ext cx="11131168" cy="5422603"/>
          </a:xfrm>
        </p:spPr>
        <p:txBody>
          <a:bodyPr>
            <a:normAutofit/>
          </a:bodyPr>
          <a:lstStyle/>
          <a:p>
            <a:pPr lvl="0" defTabSz="685800">
              <a:lnSpc>
                <a:spcPct val="90000"/>
              </a:lnSpc>
              <a:spcBef>
                <a:spcPts val="750"/>
              </a:spcBef>
              <a:buSzTx/>
            </a:pPr>
            <a:endParaRPr lang="en-US" sz="4000" b="1"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lvl="0" defTabSz="685800">
              <a:lnSpc>
                <a:spcPct val="90000"/>
              </a:lnSpc>
              <a:spcBef>
                <a:spcPts val="750"/>
              </a:spcBef>
              <a:buSzTx/>
            </a:pPr>
            <a:r>
              <a:rPr lang="el-GR" sz="3200" b="1" cap="none" dirty="0">
                <a:solidFill>
                  <a:prstClr val="black">
                    <a:lumMod val="75000"/>
                    <a:lumOff val="25000"/>
                  </a:prstClr>
                </a:solidFill>
                <a:latin typeface="Arial" panose="020B0604020202020204" pitchFamily="34" charset="0"/>
                <a:cs typeface="Arial" panose="020B0604020202020204" pitchFamily="34" charset="0"/>
              </a:rPr>
              <a:t>Υπολογισμός Βαθμών</a:t>
            </a:r>
            <a:endParaRPr lang="el-GR" sz="3200" cap="none" dirty="0">
              <a:solidFill>
                <a:prstClr val="black"/>
              </a:solidFill>
              <a:latin typeface="Arial" pitchFamily="34" charset="0"/>
              <a:cs typeface="Arial" pitchFamily="34" charset="0"/>
            </a:endParaRPr>
          </a:p>
          <a:p>
            <a:pPr lvl="0" defTabSz="685800">
              <a:lnSpc>
                <a:spcPct val="90000"/>
              </a:lnSpc>
              <a:spcBef>
                <a:spcPts val="750"/>
              </a:spcBef>
              <a:buSzTx/>
            </a:pPr>
            <a:r>
              <a:rPr lang="el-GR" sz="3200" cap="none" dirty="0">
                <a:solidFill>
                  <a:prstClr val="black"/>
                </a:solidFill>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Κύπρος</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Πολλαπλοί Βαθμοί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Πρόσβασης / Κατάταξης </a:t>
            </a:r>
          </a:p>
          <a:p>
            <a:pPr lvl="0" defTabSz="685800">
              <a:lnSpc>
                <a:spcPct val="90000"/>
              </a:lnSpc>
              <a:spcBef>
                <a:spcPts val="750"/>
              </a:spcBef>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0" defTabSz="685800">
              <a:lnSpc>
                <a:spcPct val="90000"/>
              </a:lnSpc>
              <a:spcBef>
                <a:spcPts val="75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sz="2800" b="1" u="sng" cap="none" dirty="0">
                <a:solidFill>
                  <a:srgbClr val="002060"/>
                </a:solidFill>
                <a:effectLst>
                  <a:outerShdw blurRad="38100" dist="38100" dir="2700000" algn="tl">
                    <a:srgbClr val="000000">
                      <a:alpha val="43137"/>
                    </a:srgbClr>
                  </a:outerShdw>
                </a:effectLst>
                <a:latin typeface="Arial" pitchFamily="34" charset="0"/>
                <a:cs typeface="Arial" pitchFamily="34" charset="0"/>
              </a:rPr>
              <a:t>Ελλάδα</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Ένας Βαθμός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Γενικός Βαθμός Πρόσβασης /   </a:t>
            </a:r>
          </a:p>
          <a:p>
            <a:pPr lvl="0"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Κατάταξης</a:t>
            </a:r>
          </a:p>
          <a:p>
            <a:endParaRPr lang="en-GB" dirty="0"/>
          </a:p>
        </p:txBody>
      </p:sp>
      <p:pic>
        <p:nvPicPr>
          <p:cNvPr id="4" name="Picture 2" descr="ID# 16003 - Cyprus Badge - Presentation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763" y="2431877"/>
            <a:ext cx="1379173" cy="13791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D# 2101 - Badge of the Flag of Greece - Presenta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0396" y="4213555"/>
            <a:ext cx="1286540" cy="13397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660464" y="0"/>
            <a:ext cx="1484642" cy="1470925"/>
          </a:xfrm>
          <a:prstGeom prst="rect">
            <a:avLst/>
          </a:prstGeom>
        </p:spPr>
      </p:pic>
      <p:sp>
        <p:nvSpPr>
          <p:cNvPr id="8" name="Date Placeholder 7">
            <a:extLst>
              <a:ext uri="{FF2B5EF4-FFF2-40B4-BE49-F238E27FC236}">
                <a16:creationId xmlns:a16="http://schemas.microsoft.com/office/drawing/2014/main" id="{1DA8B16C-B680-E247-8F7D-5F0B62CB0C1D}"/>
              </a:ext>
            </a:extLst>
          </p:cNvPr>
          <p:cNvSpPr>
            <a:spLocks noGrp="1"/>
          </p:cNvSpPr>
          <p:nvPr>
            <p:ph type="dt" sz="half" idx="10"/>
          </p:nvPr>
        </p:nvSpPr>
        <p:spPr>
          <a:xfrm>
            <a:off x="8799095" y="614813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41556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53143" y="303939"/>
            <a:ext cx="10572320" cy="7616444"/>
          </a:xfrm>
          <a:prstGeom prst="rect">
            <a:avLst/>
          </a:prstGeom>
        </p:spPr>
        <p:txBody>
          <a:bodyPr wrap="square">
            <a:spAutoFit/>
          </a:bodyPr>
          <a:lstStyle/>
          <a:p>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l-GR"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Οι </a:t>
            </a:r>
            <a:r>
              <a:rPr lang="el-GR" altLang="en-US" sz="20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αθλητές/ τριες </a:t>
            </a:r>
            <a:r>
              <a:rPr lang="el-GR" alt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rPr>
              <a:t>δικαιούνται να διεκδικήσουν πριμοδότηση στην Ειδική Εξέταση της Πρακτικής Δοκιμασίας σε οποιοδήποτε Πλαίσιο Πρόσβασης και αν στοχεύουν. </a:t>
            </a:r>
          </a:p>
          <a:p>
            <a:pPr lvl="0" algn="just" defTabSz="457200">
              <a:spcBef>
                <a:spcPts val="0"/>
              </a:spcBef>
              <a:buClr>
                <a:srgbClr val="1F497D">
                  <a:lumMod val="60000"/>
                  <a:lumOff val="40000"/>
                </a:srgbClr>
              </a:buClr>
              <a:buSzPct val="80000"/>
              <a:defRPr/>
            </a:pPr>
            <a:endParaRPr lang="el-GR" sz="2000" b="1" dirty="0">
              <a:solidFill>
                <a:schemeClr val="bg1"/>
              </a:solidFill>
              <a:latin typeface="Arial" pitchFamily="34" charset="0"/>
              <a:cs typeface="Arial" pitchFamily="34" charset="0"/>
            </a:endParaRP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Διευκρινίζεται ότι:</a:t>
            </a:r>
          </a:p>
          <a:p>
            <a:pPr lvl="0" algn="just" defTabSz="457200">
              <a:spcBef>
                <a:spcPts val="0"/>
              </a:spcBef>
              <a:buClr>
                <a:srgbClr val="1F497D">
                  <a:lumMod val="60000"/>
                  <a:lumOff val="40000"/>
                </a:srgbClr>
              </a:buClr>
              <a:buSzPct val="80000"/>
              <a:defRPr/>
            </a:pPr>
            <a:r>
              <a:rPr lang="el-GR" sz="2000" b="1" dirty="0">
                <a:solidFill>
                  <a:schemeClr val="bg1"/>
                </a:solidFill>
                <a:latin typeface="Arial" pitchFamily="34" charset="0"/>
                <a:cs typeface="Arial" pitchFamily="34" charset="0"/>
              </a:rPr>
              <a:t>(α) Για να ισχύσει η πριμοδότηση, οι υποψήφιοι </a:t>
            </a:r>
            <a:r>
              <a:rPr lang="el-GR" sz="2000" b="1" u="sng" dirty="0">
                <a:solidFill>
                  <a:schemeClr val="bg1"/>
                </a:solidFill>
                <a:latin typeface="Arial" pitchFamily="34" charset="0"/>
                <a:cs typeface="Arial" pitchFamily="34" charset="0"/>
              </a:rPr>
              <a:t>πρέπει να επιλέξουν να εξεταστούν, </a:t>
            </a:r>
            <a:r>
              <a:rPr lang="el-GR" sz="2000" b="1" dirty="0">
                <a:solidFill>
                  <a:schemeClr val="bg1"/>
                </a:solidFill>
                <a:latin typeface="Arial" pitchFamily="34" charset="0"/>
                <a:cs typeface="Arial" pitchFamily="34" charset="0"/>
              </a:rPr>
              <a:t>επιπρόσθετα από τα υπόλοιπα μαθήματα εξέτασής τους, και </a:t>
            </a:r>
            <a:r>
              <a:rPr lang="el-GR" sz="2000" b="1" u="sng" dirty="0">
                <a:solidFill>
                  <a:schemeClr val="bg1"/>
                </a:solidFill>
                <a:latin typeface="Arial" pitchFamily="34" charset="0"/>
                <a:cs typeface="Arial" pitchFamily="34" charset="0"/>
              </a:rPr>
              <a:t>στην Ειδική Εξέταση της</a:t>
            </a:r>
            <a:r>
              <a:rPr lang="en-GB"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Πρακτικής</a:t>
            </a:r>
            <a:r>
              <a:rPr lang="en-US" sz="2000" b="1" u="sng" dirty="0">
                <a:solidFill>
                  <a:schemeClr val="bg1"/>
                </a:solidFill>
                <a:latin typeface="Arial" pitchFamily="34" charset="0"/>
                <a:cs typeface="Arial" pitchFamily="34" charset="0"/>
              </a:rPr>
              <a:t> </a:t>
            </a:r>
            <a:r>
              <a:rPr lang="el-GR" sz="2000" b="1" u="sng" dirty="0">
                <a:solidFill>
                  <a:schemeClr val="bg1"/>
                </a:solidFill>
                <a:latin typeface="Arial" pitchFamily="34" charset="0"/>
                <a:cs typeface="Arial" pitchFamily="34" charset="0"/>
              </a:rPr>
              <a:t>Δοκιμασίας</a:t>
            </a:r>
            <a:r>
              <a:rPr lang="el-GR" sz="2000" b="1" dirty="0">
                <a:solidFill>
                  <a:schemeClr val="bg1"/>
                </a:solidFill>
                <a:latin typeface="Arial" pitchFamily="34" charset="0"/>
                <a:cs typeface="Arial" pitchFamily="34" charset="0"/>
              </a:rPr>
              <a:t>,</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ανεξάρτητα</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από</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το αν θα διεκδικήσουν θέση στις Σχολές Φυσικής Αγωγής και Αθλητισμού της Ελλάδας.</a:t>
            </a:r>
            <a:endParaRPr lang="en-GB" sz="2000" b="1" dirty="0">
              <a:solidFill>
                <a:schemeClr val="bg1"/>
              </a:solidFill>
              <a:latin typeface="Arial" pitchFamily="34" charset="0"/>
              <a:cs typeface="Arial" pitchFamily="34" charset="0"/>
            </a:endParaRP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(β) Σε περίπτωση που παραχωρηθεί πριμοδότηση στον υποψήφιο, ο Βαθμός της Πρακτικής Δοκιμασίας, συμπεριλαμβανομένης  της πριμοδότησης που παραχωρείται, συνυπολογίζεται στον Βαθμό του </a:t>
            </a:r>
            <a:r>
              <a:rPr lang="el-GR" sz="2000" b="1" u="sng" dirty="0">
                <a:solidFill>
                  <a:schemeClr val="bg1"/>
                </a:solidFill>
                <a:latin typeface="Arial" pitchFamily="34" charset="0"/>
                <a:cs typeface="Arial" pitchFamily="34" charset="0"/>
              </a:rPr>
              <a:t>κάθε </a:t>
            </a:r>
            <a:r>
              <a:rPr lang="el-GR" sz="2000" b="1" dirty="0">
                <a:solidFill>
                  <a:schemeClr val="bg1"/>
                </a:solidFill>
                <a:latin typeface="Arial" pitchFamily="34" charset="0"/>
                <a:cs typeface="Arial" pitchFamily="34" charset="0"/>
              </a:rPr>
              <a:t>Πλαισίου Πρόσβασης / Κατάταξης </a:t>
            </a:r>
            <a:r>
              <a:rPr lang="el-GR" sz="2000" b="1" u="sng" dirty="0">
                <a:solidFill>
                  <a:schemeClr val="bg1"/>
                </a:solidFill>
                <a:latin typeface="Arial" pitchFamily="34" charset="0"/>
                <a:cs typeface="Arial" pitchFamily="34" charset="0"/>
              </a:rPr>
              <a:t>για τα ΑΑΕΙ της Κύπρου</a:t>
            </a:r>
            <a:r>
              <a:rPr lang="el-GR" sz="2000" b="1" dirty="0">
                <a:solidFill>
                  <a:schemeClr val="bg1"/>
                </a:solidFill>
                <a:latin typeface="Arial" pitchFamily="34" charset="0"/>
                <a:cs typeface="Arial" pitchFamily="34" charset="0"/>
              </a:rPr>
              <a:t> και στον </a:t>
            </a:r>
            <a:r>
              <a:rPr lang="el-GR" sz="2000" b="1" u="sng" dirty="0">
                <a:solidFill>
                  <a:schemeClr val="bg1"/>
                </a:solidFill>
                <a:latin typeface="Arial" pitchFamily="34" charset="0"/>
                <a:cs typeface="Arial" pitchFamily="34" charset="0"/>
              </a:rPr>
              <a:t>Γενικό Βαθμό Πρόσβασης / Κατάταξης για τα ΑΑΕΙ της Ελλάδας.</a:t>
            </a:r>
          </a:p>
          <a:p>
            <a:pPr lvl="0" algn="just" defTabSz="685800">
              <a:lnSpc>
                <a:spcPct val="114000"/>
              </a:lnSpc>
              <a:spcBef>
                <a:spcPts val="750"/>
              </a:spcBef>
              <a:buClr>
                <a:srgbClr val="44546A">
                  <a:lumMod val="60000"/>
                  <a:lumOff val="40000"/>
                </a:srgbClr>
              </a:buClr>
              <a:buSzTx/>
              <a:defRPr/>
            </a:pPr>
            <a:r>
              <a:rPr lang="el-GR" sz="2000" b="1" dirty="0">
                <a:solidFill>
                  <a:schemeClr val="bg1"/>
                </a:solidFill>
                <a:latin typeface="Arial" pitchFamily="34" charset="0"/>
                <a:cs typeface="Arial" pitchFamily="34" charset="0"/>
              </a:rPr>
              <a:t>(γ) Οι υποψήφιοι πρέπει να αποστείλουν τα απαραίτητα έντυπα ταχυδρομικώς με </a:t>
            </a:r>
            <a:r>
              <a:rPr lang="el-GR" sz="2000" b="1" dirty="0" err="1">
                <a:solidFill>
                  <a:schemeClr val="bg1"/>
                </a:solidFill>
                <a:latin typeface="Arial" pitchFamily="34" charset="0"/>
                <a:cs typeface="Arial" pitchFamily="34" charset="0"/>
              </a:rPr>
              <a:t>διπλοσυστημένη</a:t>
            </a:r>
            <a:r>
              <a:rPr lang="el-GR" sz="2000" b="1" dirty="0">
                <a:solidFill>
                  <a:schemeClr val="bg1"/>
                </a:solidFill>
                <a:latin typeface="Arial" pitchFamily="34" charset="0"/>
                <a:cs typeface="Arial" pitchFamily="34" charset="0"/>
              </a:rPr>
              <a:t> επιστολή</a:t>
            </a:r>
            <a:r>
              <a:rPr lang="en-US" sz="2000" b="1" dirty="0">
                <a:solidFill>
                  <a:schemeClr val="bg1"/>
                </a:solidFill>
                <a:latin typeface="Arial" pitchFamily="34" charset="0"/>
                <a:cs typeface="Arial" pitchFamily="34" charset="0"/>
              </a:rPr>
              <a:t> </a:t>
            </a:r>
            <a:r>
              <a:rPr lang="el-GR" sz="2000" b="1" dirty="0">
                <a:solidFill>
                  <a:schemeClr val="bg1"/>
                </a:solidFill>
                <a:latin typeface="Arial" panose="020B0604020202020204" pitchFamily="34" charset="0"/>
                <a:cs typeface="Arial" panose="020B0604020202020204" pitchFamily="34" charset="0"/>
              </a:rPr>
              <a:t>από </a:t>
            </a:r>
            <a:r>
              <a:rPr lang="el-GR" sz="2000" b="1" dirty="0">
                <a:solidFill>
                  <a:srgbClr val="FF0000"/>
                </a:solidFill>
                <a:latin typeface="Arial" panose="020B0604020202020204" pitchFamily="34" charset="0"/>
                <a:cs typeface="Arial" panose="020B0604020202020204" pitchFamily="34" charset="0"/>
              </a:rPr>
              <a:t>τις 8 μέχρι και τις 16 Απριλίου 2025 </a:t>
            </a:r>
            <a:r>
              <a:rPr lang="el-GR" sz="2000" b="1" dirty="0">
                <a:solidFill>
                  <a:schemeClr val="bg1"/>
                </a:solidFill>
                <a:latin typeface="Arial" pitchFamily="34" charset="0"/>
                <a:cs typeface="Arial" pitchFamily="34" charset="0"/>
              </a:rPr>
              <a:t>στο ΥΠΑΝ, Γραφείο Επιθεωρητών Φυσικής Αγωγής.</a:t>
            </a:r>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p:cNvPicPr>
            <a:picLocks noChangeAspect="1"/>
          </p:cNvPicPr>
          <p:nvPr/>
        </p:nvPicPr>
        <p:blipFill>
          <a:blip r:embed="rId3"/>
          <a:stretch>
            <a:fillRect/>
          </a:stretch>
        </p:blipFill>
        <p:spPr>
          <a:xfrm>
            <a:off x="9316948" y="369303"/>
            <a:ext cx="1390410" cy="674866"/>
          </a:xfrm>
          <a:prstGeom prst="rect">
            <a:avLst/>
          </a:prstGeom>
        </p:spPr>
      </p:pic>
      <p:sp>
        <p:nvSpPr>
          <p:cNvPr id="6" name="Date Placeholder 5">
            <a:extLst>
              <a:ext uri="{FF2B5EF4-FFF2-40B4-BE49-F238E27FC236}">
                <a16:creationId xmlns:a16="http://schemas.microsoft.com/office/drawing/2014/main" id="{9838BCCF-2F74-E768-0FC9-E51B2BBCC761}"/>
              </a:ext>
            </a:extLst>
          </p:cNvPr>
          <p:cNvSpPr>
            <a:spLocks noGrp="1"/>
          </p:cNvSpPr>
          <p:nvPr>
            <p:ph type="dt" sz="half" idx="10"/>
          </p:nvPr>
        </p:nvSpPr>
        <p:spPr>
          <a:xfrm>
            <a:off x="8795657" y="6188936"/>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96403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5557E-099A-99FF-6EEA-53C399BA898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D26DE7-C655-5ACC-DFE8-B4D925EB3287}"/>
              </a:ext>
            </a:extLst>
          </p:cNvPr>
          <p:cNvSpPr/>
          <p:nvPr/>
        </p:nvSpPr>
        <p:spPr>
          <a:xfrm>
            <a:off x="653143" y="303939"/>
            <a:ext cx="10572320" cy="5447645"/>
          </a:xfrm>
          <a:prstGeom prst="rect">
            <a:avLst/>
          </a:prstGeom>
        </p:spPr>
        <p:txBody>
          <a:bodyPr wrap="square">
            <a:spAutoFit/>
          </a:bodyPr>
          <a:lstStyle/>
          <a:p>
            <a:r>
              <a:rPr lang="el-GR"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 202</a:t>
            </a:r>
            <a:r>
              <a:rPr lang="en-US"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Πρακτική Δοκιμασία- Πριμοδότηση</a:t>
            </a:r>
          </a:p>
          <a:p>
            <a:endParaRPr lang="el-GR" altLang="en-US" sz="2800" b="1" dirty="0">
              <a:solidFill>
                <a:prstClr val="black">
                  <a:lumMod val="75000"/>
                  <a:lumOff val="2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Οι ενδιαφερόμενοι/</a:t>
            </a:r>
            <a:r>
              <a:rPr lang="el-GR" sz="3000" b="1" dirty="0" err="1">
                <a:solidFill>
                  <a:schemeClr val="bg2"/>
                </a:solidFill>
                <a:effectLst>
                  <a:outerShdw blurRad="38100" dist="38100" dir="2700000" algn="tl">
                    <a:srgbClr val="000000">
                      <a:alpha val="43137"/>
                    </a:srgbClr>
                  </a:outerShdw>
                </a:effectLst>
                <a:latin typeface="Arial" pitchFamily="34" charset="0"/>
                <a:cs typeface="Arial" pitchFamily="34" charset="0"/>
              </a:rPr>
              <a:t>ες</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καλούνται να μελετήσουν προσεκτικά τον Οδηγό ΠΕΠ 2025, Τόμος Α, </a:t>
            </a:r>
            <a:r>
              <a:rPr lang="el-GR" sz="3000" b="1" dirty="0" err="1">
                <a:solidFill>
                  <a:schemeClr val="bg2"/>
                </a:solidFill>
                <a:effectLst>
                  <a:outerShdw blurRad="38100" dist="38100" dir="2700000" algn="tl">
                    <a:srgbClr val="000000">
                      <a:alpha val="43137"/>
                    </a:srgbClr>
                  </a:outerShdw>
                </a:effectLst>
                <a:latin typeface="Arial" pitchFamily="34" charset="0"/>
                <a:cs typeface="Arial" pitchFamily="34" charset="0"/>
              </a:rPr>
              <a:t>σελ</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73-81, </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2"/>
              </a:rPr>
              <a:t>https://sch.cy/mc/1049/odigos_exetaseon_tomos_a_2025.pdf</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καθώς και τις σελ. 260 - 263 του Οδηγού ΠΕΠ Τόμος Β, </a:t>
            </a:r>
            <a:r>
              <a:rPr lang="en-US" sz="3000" b="1"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rPr>
              <a:t>https://sch.cy/mc/1049/odigos_exetaseon_tomos_b_2025.pdf</a:t>
            </a:r>
            <a:r>
              <a:rPr lang="el-GR" sz="3000" b="1" dirty="0">
                <a:solidFill>
                  <a:schemeClr val="bg2"/>
                </a:solidFill>
                <a:effectLst>
                  <a:outerShdw blurRad="38100" dist="38100" dir="2700000" algn="tl">
                    <a:srgbClr val="000000">
                      <a:alpha val="43137"/>
                    </a:srgbClr>
                  </a:outerShdw>
                </a:effectLst>
                <a:latin typeface="Arial" pitchFamily="34" charset="0"/>
                <a:cs typeface="Arial" pitchFamily="34" charset="0"/>
              </a:rPr>
              <a:t> </a:t>
            </a:r>
          </a:p>
          <a:p>
            <a:endParaRPr lang="el-GR" sz="3200" b="1" dirty="0">
              <a:effectLst>
                <a:outerShdw blurRad="38100" dist="38100" dir="2700000" algn="tl">
                  <a:srgbClr val="000000">
                    <a:alpha val="43137"/>
                  </a:srgbClr>
                </a:outerShdw>
              </a:effectLst>
              <a:latin typeface="Arial" pitchFamily="34" charset="0"/>
              <a:cs typeface="Arial" pitchFamily="34" charset="0"/>
            </a:endParaRPr>
          </a:p>
          <a:p>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a:extLst>
              <a:ext uri="{FF2B5EF4-FFF2-40B4-BE49-F238E27FC236}">
                <a16:creationId xmlns:a16="http://schemas.microsoft.com/office/drawing/2014/main" id="{80293EFF-B1C4-21C4-5742-807F82FB21F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07358" y="135685"/>
            <a:ext cx="1484642" cy="1470925"/>
          </a:xfrm>
          <a:prstGeom prst="rect">
            <a:avLst/>
          </a:prstGeom>
        </p:spPr>
      </p:pic>
      <p:pic>
        <p:nvPicPr>
          <p:cNvPr id="4" name="Picture 3">
            <a:extLst>
              <a:ext uri="{FF2B5EF4-FFF2-40B4-BE49-F238E27FC236}">
                <a16:creationId xmlns:a16="http://schemas.microsoft.com/office/drawing/2014/main" id="{1F40627F-59A5-0557-F317-8AF514FF7A75}"/>
              </a:ext>
            </a:extLst>
          </p:cNvPr>
          <p:cNvPicPr>
            <a:picLocks noChangeAspect="1"/>
          </p:cNvPicPr>
          <p:nvPr/>
        </p:nvPicPr>
        <p:blipFill>
          <a:blip r:embed="rId5"/>
          <a:stretch>
            <a:fillRect/>
          </a:stretch>
        </p:blipFill>
        <p:spPr>
          <a:xfrm>
            <a:off x="10400681" y="4957961"/>
            <a:ext cx="1390410" cy="674866"/>
          </a:xfrm>
          <a:prstGeom prst="rect">
            <a:avLst/>
          </a:prstGeom>
        </p:spPr>
      </p:pic>
      <p:sp>
        <p:nvSpPr>
          <p:cNvPr id="6" name="Date Placeholder 5">
            <a:extLst>
              <a:ext uri="{FF2B5EF4-FFF2-40B4-BE49-F238E27FC236}">
                <a16:creationId xmlns:a16="http://schemas.microsoft.com/office/drawing/2014/main" id="{35CEC724-4FED-243D-B83D-1E4A96A80707}"/>
              </a:ext>
            </a:extLst>
          </p:cNvPr>
          <p:cNvSpPr>
            <a:spLocks noGrp="1"/>
          </p:cNvSpPr>
          <p:nvPr>
            <p:ph type="dt" sz="half" idx="10"/>
          </p:nvPr>
        </p:nvSpPr>
        <p:spPr>
          <a:xfrm>
            <a:off x="8795657" y="6188936"/>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792732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0"/>
            <a:ext cx="9998241" cy="1424662"/>
          </a:xfrm>
        </p:spPr>
        <p:txBody>
          <a:bodyPr>
            <a:noAutofit/>
          </a:bodyPr>
          <a:lstStyle/>
          <a:p>
            <a:pPr lvl="0" latinLnBrk="1">
              <a:lnSpc>
                <a:spcPct val="100000"/>
              </a:lnSpc>
              <a:spcBef>
                <a:spcPts val="0"/>
              </a:spcBef>
              <a:tabLst>
                <a:tab pos="0" algn="l"/>
              </a:tabLst>
            </a:pPr>
            <a:br>
              <a:rPr lang="en-US"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2025 : ΑΙΤΗΣΗ ΣΥΜΜΕΤΟΧΗΣ </a:t>
            </a:r>
            <a:br>
              <a:rPr lang="el-GR" sz="3200" b="1" cap="none" dirty="0">
                <a:solidFill>
                  <a:schemeClr val="bg1"/>
                </a:solidFill>
                <a:latin typeface="Arial" panose="020B0604020202020204" pitchFamily="34" charset="0"/>
                <a:ea typeface="+mn-ea"/>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5</a:t>
            </a:r>
            <a:r>
              <a:rPr lang="en-GB" sz="3200" b="1" cap="none" dirty="0">
                <a:solidFill>
                  <a:schemeClr val="bg1"/>
                </a:solidFill>
                <a:latin typeface="Arial" panose="020B0604020202020204" pitchFamily="34" charset="0"/>
                <a:ea typeface="+mn-ea"/>
                <a:cs typeface="Arial" panose="020B0604020202020204" pitchFamily="34" charset="0"/>
              </a:rPr>
              <a:t> – </a:t>
            </a:r>
            <a:r>
              <a:rPr lang="el-GR" sz="3200" b="1" cap="none" dirty="0">
                <a:solidFill>
                  <a:schemeClr val="bg1"/>
                </a:solidFill>
                <a:latin typeface="Arial" panose="020B0604020202020204" pitchFamily="34" charset="0"/>
                <a:ea typeface="+mn-ea"/>
                <a:cs typeface="Arial" panose="020B0604020202020204" pitchFamily="34" charset="0"/>
              </a:rPr>
              <a:t>19</a:t>
            </a:r>
            <a:r>
              <a:rPr lang="en-GB" sz="3200" b="1" cap="none" dirty="0">
                <a:solidFill>
                  <a:schemeClr val="bg1"/>
                </a:solidFill>
                <a:latin typeface="Arial" panose="020B0604020202020204" pitchFamily="34" charset="0"/>
                <a:ea typeface="+mn-ea"/>
                <a:cs typeface="Arial" panose="020B0604020202020204" pitchFamily="34" charset="0"/>
              </a:rPr>
              <a:t> </a:t>
            </a:r>
            <a:r>
              <a:rPr lang="el-GR" sz="3200" b="1" cap="none" dirty="0">
                <a:solidFill>
                  <a:schemeClr val="bg1"/>
                </a:solidFill>
                <a:latin typeface="Arial" panose="020B0604020202020204" pitchFamily="34" charset="0"/>
                <a:ea typeface="+mn-ea"/>
                <a:cs typeface="Arial" panose="020B0604020202020204" pitchFamily="34" charset="0"/>
              </a:rPr>
              <a:t>ΜΑΡΤΙΟΥ 2025*</a:t>
            </a:r>
            <a:br>
              <a:rPr lang="el-GR" sz="3200" b="1" cap="none" dirty="0">
                <a:solidFill>
                  <a:schemeClr val="bg1"/>
                </a:solidFill>
                <a:latin typeface="Arial" panose="020B0604020202020204" pitchFamily="34" charset="0"/>
                <a:ea typeface="+mn-ea"/>
                <a:cs typeface="Arial" panose="020B0604020202020204" pitchFamily="34" charset="0"/>
              </a:rPr>
            </a:br>
            <a:br>
              <a:rPr lang="el-GR"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sp>
        <p:nvSpPr>
          <p:cNvPr id="3" name="Text Placeholder 2"/>
          <p:cNvSpPr>
            <a:spLocks noGrp="1"/>
          </p:cNvSpPr>
          <p:nvPr>
            <p:ph type="body" sz="half" idx="2"/>
          </p:nvPr>
        </p:nvSpPr>
        <p:spPr>
          <a:xfrm>
            <a:off x="661737" y="1476079"/>
            <a:ext cx="10446530" cy="4989170"/>
          </a:xfrm>
        </p:spPr>
        <p:txBody>
          <a:bodyPr>
            <a:normAutofit fontScale="25000" lnSpcReduction="20000"/>
          </a:bodyPr>
          <a:lstStyle/>
          <a:p>
            <a:pPr marL="1143000" lvl="0" indent="-1143000" latinLnBrk="1">
              <a:spcBef>
                <a:spcPts val="1800"/>
              </a:spcBef>
              <a:spcAft>
                <a:spcPts val="1200"/>
              </a:spcAft>
              <a:buClr>
                <a:srgbClr val="0000FF"/>
              </a:buClr>
              <a:buSzPct val="120000"/>
              <a:buFont typeface="Wingdings" panose="05000000000000000000" pitchFamily="2" charset="2"/>
              <a:buChar char="ü"/>
              <a:defRPr/>
            </a:pPr>
            <a:r>
              <a:rPr lang="el-GR" altLang="en-US" sz="9600" b="1" u="sng" dirty="0">
                <a:solidFill>
                  <a:srgbClr val="002060"/>
                </a:solidFill>
                <a:latin typeface="Arial" pitchFamily="34" charset="0"/>
                <a:cs typeface="Arial" pitchFamily="34" charset="0"/>
              </a:rPr>
              <a:t>Ηλεκτρονική Συμπλήρωση Αίτησης Κύπρου </a:t>
            </a:r>
          </a:p>
          <a:p>
            <a:pPr lvl="0" latinLnBrk="1">
              <a:spcBef>
                <a:spcPts val="1800"/>
              </a:spcBef>
              <a:spcAft>
                <a:spcPts val="1200"/>
              </a:spcAft>
              <a:buClr>
                <a:srgbClr val="0000FF"/>
              </a:buClr>
              <a:buSzPct val="120000"/>
              <a:defRPr/>
            </a:pPr>
            <a:r>
              <a:rPr lang="en-US" altLang="en-US" sz="9600" b="1" u="sng" dirty="0">
                <a:solidFill>
                  <a:schemeClr val="bg2"/>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https://ksa.schools.ac.cy/</a:t>
            </a:r>
            <a:endParaRPr lang="en-US" altLang="en-US" sz="9600" b="1" u="sng" dirty="0">
              <a:solidFill>
                <a:schemeClr val="bg2"/>
              </a:solidFill>
              <a:latin typeface="Arial" pitchFamily="34" charset="0"/>
              <a:cs typeface="Arial" pitchFamily="34" charset="0"/>
            </a:endParaRPr>
          </a:p>
          <a:p>
            <a:pPr marL="1143000" lvl="0" indent="-1143000" latinLnBrk="1">
              <a:spcBef>
                <a:spcPts val="1800"/>
              </a:spcBef>
              <a:spcAft>
                <a:spcPts val="1200"/>
              </a:spcAft>
              <a:buClr>
                <a:srgbClr val="0000FF"/>
              </a:buClr>
              <a:buSzPct val="120000"/>
              <a:buFont typeface="Wingdings" panose="05000000000000000000" pitchFamily="2" charset="2"/>
              <a:buChar char="ü"/>
              <a:defRPr/>
            </a:pPr>
            <a:r>
              <a:rPr lang="el-GR" altLang="en-US" sz="9600" b="1" dirty="0">
                <a:solidFill>
                  <a:srgbClr val="002060"/>
                </a:solidFill>
                <a:latin typeface="Arial" pitchFamily="34" charset="0"/>
                <a:cs typeface="Arial" pitchFamily="34" charset="0"/>
              </a:rPr>
              <a:t> </a:t>
            </a:r>
            <a:r>
              <a:rPr lang="el-GR" altLang="en-US" sz="9600" b="1" u="sng" dirty="0">
                <a:solidFill>
                  <a:srgbClr val="002060"/>
                </a:solidFill>
                <a:latin typeface="Arial" pitchFamily="34" charset="0"/>
                <a:cs typeface="Arial" pitchFamily="34" charset="0"/>
              </a:rPr>
              <a:t>Α’ Φάση Διαδικασίας για Πρόσβαση στα ΑΑΕΙ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6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1. Δήλωση Μαθημάτων</a:t>
            </a:r>
            <a:r>
              <a:rPr lang="en-US"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Πρόσβασης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2. Δήλωση Πλαισίων Πρόσβασης για Σχολές Κύπρου </a:t>
            </a:r>
            <a:r>
              <a:rPr lang="el-GR" altLang="en-US" sz="8000" b="1" u="sng" dirty="0">
                <a:solidFill>
                  <a:schemeClr val="bg1"/>
                </a:solidFill>
                <a:latin typeface="Arial" pitchFamily="34" charset="0"/>
                <a:cs typeface="Arial" pitchFamily="34" charset="0"/>
              </a:rPr>
              <a:t>και  Ελλάδας</a:t>
            </a:r>
          </a:p>
          <a:p>
            <a:pPr marL="144000" lvl="0" latinLnBrk="1">
              <a:lnSpc>
                <a:spcPct val="140000"/>
              </a:lnSpc>
              <a:spcBef>
                <a:spcPts val="1800"/>
              </a:spcBef>
              <a:spcAft>
                <a:spcPts val="1200"/>
              </a:spcAft>
              <a:buClr>
                <a:srgbClr val="44546A">
                  <a:lumMod val="60000"/>
                  <a:lumOff val="40000"/>
                </a:srgbClr>
              </a:buClr>
              <a:buSzTx/>
              <a:defRPr/>
            </a:pPr>
            <a:r>
              <a:rPr lang="el-GR" altLang="en-US" sz="8000" b="1" dirty="0">
                <a:solidFill>
                  <a:schemeClr val="bg1"/>
                </a:solidFill>
                <a:latin typeface="Arial" pitchFamily="34" charset="0"/>
                <a:cs typeface="Arial" pitchFamily="34" charset="0"/>
              </a:rPr>
              <a:t>              3. Δήλωση Σειράς Προτίμησης για</a:t>
            </a:r>
            <a:r>
              <a:rPr lang="en-GB" altLang="en-US" sz="8000" b="1" dirty="0">
                <a:solidFill>
                  <a:schemeClr val="bg1"/>
                </a:solidFill>
                <a:latin typeface="Arial" pitchFamily="34" charset="0"/>
                <a:cs typeface="Arial" pitchFamily="34" charset="0"/>
              </a:rPr>
              <a:t> </a:t>
            </a:r>
            <a:r>
              <a:rPr lang="el-GR" altLang="en-US" sz="8000" b="1" dirty="0">
                <a:solidFill>
                  <a:schemeClr val="bg1"/>
                </a:solidFill>
                <a:latin typeface="Arial" pitchFamily="34" charset="0"/>
                <a:cs typeface="Arial" pitchFamily="34" charset="0"/>
              </a:rPr>
              <a:t>Σχολές Κύπρου και Στρατιωτικές Σχολές                     	      Ελλάδας</a:t>
            </a:r>
          </a:p>
          <a:p>
            <a:pPr marL="144000" lvl="0" latinLnBrk="1">
              <a:lnSpc>
                <a:spcPct val="140000"/>
              </a:lnSpc>
              <a:spcBef>
                <a:spcPts val="1800"/>
              </a:spcBef>
              <a:spcAft>
                <a:spcPts val="1200"/>
              </a:spcAft>
              <a:buClr>
                <a:srgbClr val="44546A">
                  <a:lumMod val="60000"/>
                  <a:lumOff val="40000"/>
                </a:srgbClr>
              </a:buClr>
              <a:buSzTx/>
              <a:defRPr/>
            </a:pPr>
            <a:r>
              <a:rPr lang="el-GR" sz="64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η Υπηρεσία Εξετάσεων θα αποδέχεται μέσω της ηλεκτρονικής πλατφόρμας εκπρόθεσμη υποβολή ή τροποποίηση αιτήσεων </a:t>
            </a:r>
            <a:r>
              <a:rPr lang="el-GR" sz="6400" b="1" u="sng" dirty="0">
                <a:solidFill>
                  <a:schemeClr val="bg2"/>
                </a:solidFill>
                <a:latin typeface="Arial" panose="020B0604020202020204" pitchFamily="34" charset="0"/>
                <a:cs typeface="Arial" panose="020B0604020202020204" pitchFamily="34" charset="0"/>
              </a:rPr>
              <a:t>για ακόμη 5 ημερολογιακές μέρες</a:t>
            </a:r>
            <a:r>
              <a:rPr lang="el-GR" sz="6400" dirty="0">
                <a:solidFill>
                  <a:schemeClr val="bg2"/>
                </a:solidFill>
                <a:latin typeface="Arial" panose="020B0604020202020204" pitchFamily="34" charset="0"/>
                <a:cs typeface="Arial" panose="020B0604020202020204" pitchFamily="34" charset="0"/>
              </a:rPr>
              <a:t>. </a:t>
            </a:r>
            <a:endParaRPr lang="en-GB" sz="6400" dirty="0">
              <a:solidFill>
                <a:schemeClr val="bg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4C1CF166-476D-27AF-A3ED-AD73E0D66814}"/>
              </a:ext>
            </a:extLst>
          </p:cNvPr>
          <p:cNvSpPr>
            <a:spLocks noGrp="1"/>
          </p:cNvSpPr>
          <p:nvPr>
            <p:ph type="dt" sz="half" idx="10"/>
          </p:nvPr>
        </p:nvSpPr>
        <p:spPr>
          <a:xfrm>
            <a:off x="9472863" y="6464594"/>
            <a:ext cx="2743200" cy="365125"/>
          </a:xfrm>
        </p:spPr>
        <p:txBody>
          <a:bodyPr/>
          <a:lstStyle/>
          <a:p>
            <a:endParaRPr lang="en-GB" dirty="0">
              <a:solidFill>
                <a:schemeClr val="bg1"/>
              </a:solidFill>
            </a:endParaRPr>
          </a:p>
        </p:txBody>
      </p:sp>
    </p:spTree>
    <p:extLst>
      <p:ext uri="{BB962C8B-B14F-4D97-AF65-F5344CB8AC3E}">
        <p14:creationId xmlns:p14="http://schemas.microsoft.com/office/powerpoint/2010/main" val="1207048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72342" y="381037"/>
            <a:ext cx="4486275" cy="5972175"/>
          </a:xfrm>
          <a:prstGeom prst="rect">
            <a:avLst/>
          </a:prstGeom>
        </p:spPr>
      </p:pic>
      <p:sp>
        <p:nvSpPr>
          <p:cNvPr id="2" name="Title 1">
            <a:extLst>
              <a:ext uri="{FF2B5EF4-FFF2-40B4-BE49-F238E27FC236}">
                <a16:creationId xmlns:a16="http://schemas.microsoft.com/office/drawing/2014/main" id="{B5344F38-5DDA-D8AD-E1F8-0A665D4DB83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B7B9B85A-70CD-D9E8-9A16-52560F2819A4}"/>
              </a:ext>
            </a:extLst>
          </p:cNvPr>
          <p:cNvSpPr>
            <a:spLocks noGrp="1"/>
          </p:cNvSpPr>
          <p:nvPr>
            <p:ph type="body" sz="half" idx="2"/>
          </p:nvPr>
        </p:nvSpPr>
        <p:spPr>
          <a:xfrm>
            <a:off x="6448100" y="1638548"/>
            <a:ext cx="4291943" cy="3457154"/>
          </a:xfrm>
          <a:solidFill>
            <a:schemeClr val="accent6">
              <a:lumMod val="75000"/>
            </a:schemeClr>
          </a:solidFill>
        </p:spPr>
        <p:txBody>
          <a:bodyPr>
            <a:noAutofit/>
          </a:bodyPr>
          <a:lstStyle/>
          <a:p>
            <a:r>
              <a:rPr lang="el-GR" sz="3200" b="1" dirty="0">
                <a:solidFill>
                  <a:schemeClr val="bg2"/>
                </a:solidFill>
                <a:latin typeface="Arial" panose="020B0604020202020204" pitchFamily="34" charset="0"/>
                <a:cs typeface="Arial" panose="020B0604020202020204" pitchFamily="34" charset="0"/>
              </a:rPr>
              <a:t>ΒΟΗΘΗΜΑ ΓΙΑ ΥΠΟΒΟΛΗ ΑΙΤΗΣΗΣ ΣΥΜΜΕΤΟΧΗΣ ΣΤΙΣ Π.Ε.Π. 2025</a:t>
            </a:r>
          </a:p>
          <a:p>
            <a:r>
              <a:rPr lang="en-US" sz="2000" b="1" dirty="0">
                <a:solidFill>
                  <a:srgbClr val="FF0000"/>
                </a:solidFill>
                <a:latin typeface="Arial" panose="020B0604020202020204" pitchFamily="34" charset="0"/>
                <a:cs typeface="Arial" panose="020B0604020202020204" pitchFamily="34" charset="0"/>
                <a:hlinkClick r:id="rId3"/>
              </a:rPr>
              <a:t>https://panexams.moec.gov.cy/index.php/el/exetaseis/entypa</a:t>
            </a:r>
            <a:r>
              <a:rPr lang="el-GR" sz="2000" b="1" dirty="0">
                <a:solidFill>
                  <a:srgbClr val="FF0000"/>
                </a:solidFill>
                <a:latin typeface="Arial" panose="020B0604020202020204" pitchFamily="34" charset="0"/>
                <a:cs typeface="Arial" panose="020B0604020202020204" pitchFamily="34" charset="0"/>
              </a:rPr>
              <a:t> </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CD1E25-3456-B350-7B91-B1BA293F69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82990" y="-97860"/>
            <a:ext cx="1752600" cy="1736408"/>
          </a:xfrm>
          <a:prstGeom prst="rect">
            <a:avLst/>
          </a:prstGeom>
        </p:spPr>
      </p:pic>
      <p:sp>
        <p:nvSpPr>
          <p:cNvPr id="5" name="Date Placeholder 4">
            <a:extLst>
              <a:ext uri="{FF2B5EF4-FFF2-40B4-BE49-F238E27FC236}">
                <a16:creationId xmlns:a16="http://schemas.microsoft.com/office/drawing/2014/main" id="{D6B1333C-5DA2-B483-2DB7-B3EA893833B3}"/>
              </a:ext>
            </a:extLst>
          </p:cNvPr>
          <p:cNvSpPr>
            <a:spLocks noGrp="1"/>
          </p:cNvSpPr>
          <p:nvPr>
            <p:ph type="dt" sz="half" idx="10"/>
          </p:nvPr>
        </p:nvSpPr>
        <p:spPr>
          <a:xfrm>
            <a:off x="8911390" y="640046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16388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038100" y="1447117"/>
            <a:ext cx="9514473" cy="4767941"/>
          </a:xfrm>
        </p:spPr>
        <p:txBody>
          <a:bodyPr>
            <a:normAutofit/>
          </a:bodyPr>
          <a:lstStyle/>
          <a:p>
            <a:pPr algn="just"/>
            <a:r>
              <a:rPr lang="el-GR" sz="2800" b="1" dirty="0">
                <a:solidFill>
                  <a:schemeClr val="bg1"/>
                </a:solidFill>
                <a:latin typeface="Arial" panose="020B0604020202020204" pitchFamily="34" charset="0"/>
                <a:cs typeface="Arial" panose="020B0604020202020204" pitchFamily="34" charset="0"/>
              </a:rPr>
              <a:t>Λεπτομέρειες για τη διαδικασία υποβολής των αιτήσεων και πληρωμής των εξεταστικών τελών ανακοινώνονται στην ιστοσελίδα της Υπηρεσίας Εξετάσεων (</a:t>
            </a:r>
            <a:r>
              <a:rPr lang="el-GR" sz="2800" b="1" dirty="0">
                <a:solidFill>
                  <a:schemeClr val="bg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www.moec.gov.cy/ypexams</a:t>
            </a:r>
            <a:r>
              <a:rPr lang="el-GR" sz="2800" b="1" dirty="0">
                <a:solidFill>
                  <a:schemeClr val="bg1"/>
                </a:solidFill>
                <a:latin typeface="Arial" panose="020B0604020202020204" pitchFamily="34" charset="0"/>
                <a:cs typeface="Arial" panose="020B0604020202020204" pitchFamily="34" charset="0"/>
              </a:rPr>
              <a:t>) και στην ιστοσελίδα του Υπουργείου Παιδείας, Αθλητισμού και Νεολαίας (</a:t>
            </a:r>
            <a:r>
              <a:rPr lang="el-GR" sz="2800" b="1" dirty="0">
                <a:solidFill>
                  <a:schemeClr val="bg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www.moec.gov.cy</a:t>
            </a:r>
            <a:r>
              <a:rPr lang="el-GR" sz="2800" b="1" dirty="0">
                <a:solidFill>
                  <a:schemeClr val="bg2"/>
                </a:solidFill>
                <a:latin typeface="Arial" panose="020B0604020202020204" pitchFamily="34" charset="0"/>
                <a:cs typeface="Arial" panose="020B0604020202020204" pitchFamily="34" charset="0"/>
              </a:rPr>
              <a:t> </a:t>
            </a:r>
            <a:r>
              <a:rPr lang="el-GR" sz="2800" b="1" dirty="0">
                <a:solidFill>
                  <a:schemeClr val="bg1"/>
                </a:solidFill>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1038101" y="782053"/>
            <a:ext cx="10516480" cy="1443542"/>
          </a:xfrm>
        </p:spPr>
        <p:txBody>
          <a:bodyPr>
            <a:noAutofit/>
          </a:bodyPr>
          <a:lstStyle/>
          <a:p>
            <a:pPr lvl="0" latinLnBrk="1">
              <a:lnSpc>
                <a:spcPct val="100000"/>
              </a:lnSpc>
              <a:spcBef>
                <a:spcPts val="0"/>
              </a:spcBef>
              <a:tabLst>
                <a:tab pos="0" algn="l"/>
              </a:tabLst>
            </a:pPr>
            <a:r>
              <a:rPr lang="el-GR" sz="3200" b="1" cap="none" dirty="0">
                <a:solidFill>
                  <a:schemeClr val="bg1"/>
                </a:solidFill>
                <a:latin typeface="Arial" panose="020B0604020202020204" pitchFamily="34" charset="0"/>
                <a:ea typeface="+mn-ea"/>
                <a:cs typeface="Arial" panose="020B0604020202020204" pitchFamily="34" charset="0"/>
              </a:rPr>
              <a:t>Π.Ε.Π. 2025 : ΑΙΤΗΣΗ</a:t>
            </a:r>
            <a:r>
              <a:rPr lang="en-US" sz="3200" b="1" cap="none" dirty="0">
                <a:solidFill>
                  <a:schemeClr val="bg1"/>
                </a:solidFill>
                <a:latin typeface="Arial" panose="020B0604020202020204" pitchFamily="34" charset="0"/>
                <a:ea typeface="+mn-ea"/>
                <a:cs typeface="Arial" panose="020B0604020202020204" pitchFamily="34" charset="0"/>
              </a:rPr>
              <a:t> </a:t>
            </a:r>
            <a:r>
              <a:rPr lang="el-GR" sz="3200" b="1" cap="none" dirty="0">
                <a:solidFill>
                  <a:schemeClr val="bg1"/>
                </a:solidFill>
                <a:latin typeface="Arial" panose="020B0604020202020204" pitchFamily="34" charset="0"/>
                <a:ea typeface="+mn-ea"/>
                <a:cs typeface="Arial" panose="020B0604020202020204" pitchFamily="34" charset="0"/>
              </a:rPr>
              <a:t>ΣΥΜΜΕΤΟΧΗΣ</a:t>
            </a:r>
            <a:br>
              <a:rPr lang="en-US" sz="3200" b="1" cap="none" dirty="0">
                <a:solidFill>
                  <a:schemeClr val="bg1"/>
                </a:solidFill>
                <a:latin typeface="Arial" panose="020B0604020202020204" pitchFamily="34" charset="0"/>
                <a:ea typeface="+mn-ea"/>
                <a:cs typeface="Arial" panose="020B0604020202020204" pitchFamily="34" charset="0"/>
              </a:rPr>
            </a:br>
            <a:endParaRPr lang="en-GB" sz="3200" b="1" cap="none" dirty="0">
              <a:solidFill>
                <a:schemeClr val="bg1"/>
              </a:solidFill>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BCB33E0-020B-FB2E-F42C-106916A0AAC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6" name="Date Placeholder 5">
            <a:extLst>
              <a:ext uri="{FF2B5EF4-FFF2-40B4-BE49-F238E27FC236}">
                <a16:creationId xmlns:a16="http://schemas.microsoft.com/office/drawing/2014/main" id="{E87B5058-8F84-3DD0-AD9E-58B0E29A140A}"/>
              </a:ext>
            </a:extLst>
          </p:cNvPr>
          <p:cNvSpPr>
            <a:spLocks noGrp="1"/>
          </p:cNvSpPr>
          <p:nvPr>
            <p:ph type="dt" sz="half" idx="10"/>
          </p:nvPr>
        </p:nvSpPr>
        <p:spPr>
          <a:xfrm>
            <a:off x="8777725" y="603568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67475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772885"/>
            <a:ext cx="10407315" cy="1240971"/>
          </a:xfrm>
        </p:spPr>
        <p:txBody>
          <a:bodyPr>
            <a:normAutofit fontScale="90000"/>
          </a:bodyPr>
          <a:lstStyle/>
          <a:p>
            <a:pPr algn="ctr"/>
            <a:r>
              <a:rPr lang="el-GR" b="1" cap="none" dirty="0">
                <a:solidFill>
                  <a:schemeClr val="bg1"/>
                </a:solidFill>
                <a:latin typeface="Arial" panose="020B0604020202020204" pitchFamily="34" charset="0"/>
                <a:cs typeface="Arial" panose="020B0604020202020204" pitchFamily="34" charset="0"/>
              </a:rPr>
              <a:t>Π.Ε.Π. 2025 : ΑΠΟΦΟΙΤΟΙ ΠΡΟΗΓΟΥΜΕΝΩΝ ΧΡΟΝΩΝ</a:t>
            </a:r>
            <a:br>
              <a:rPr lang="en-GB" sz="2800" b="1" cap="none" dirty="0">
                <a:effectLst>
                  <a:outerShdw blurRad="38100" dist="38100" dir="2700000" algn="tl">
                    <a:srgbClr val="000000">
                      <a:alpha val="43137"/>
                    </a:srgbClr>
                  </a:outerShdw>
                </a:effectLst>
                <a:latin typeface="Arial" pitchFamily="34" charset="0"/>
                <a:ea typeface="+mn-ea"/>
                <a:cs typeface="Arial" pitchFamily="34" charset="0"/>
              </a:rPr>
            </a:br>
            <a:r>
              <a:rPr lang="el-GR" sz="2800" b="1" cap="none" dirty="0">
                <a:effectLst>
                  <a:outerShdw blurRad="38100" dist="38100" dir="2700000" algn="tl">
                    <a:srgbClr val="000000">
                      <a:alpha val="43137"/>
                    </a:srgbClr>
                  </a:outerShdw>
                </a:effectLst>
                <a:latin typeface="Arial" pitchFamily="34" charset="0"/>
                <a:ea typeface="+mn-ea"/>
                <a:cs typeface="Arial" pitchFamily="34" charset="0"/>
              </a:rPr>
              <a:t>  </a:t>
            </a:r>
            <a:endParaRPr lang="en-US" sz="2800" b="1" cap="none" dirty="0">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Text Placeholder 2"/>
          <p:cNvSpPr txBox="1">
            <a:spLocks/>
          </p:cNvSpPr>
          <p:nvPr/>
        </p:nvSpPr>
        <p:spPr>
          <a:xfrm>
            <a:off x="669472" y="2013856"/>
            <a:ext cx="10117061" cy="3869420"/>
          </a:xfrm>
          <a:prstGeom prst="rect">
            <a:avLst/>
          </a:prstGeom>
        </p:spPr>
        <p:txBody>
          <a:bodyPr anchor="ctr" anchorCtr="1"/>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Οι απόφοιτοι προηγούμενων χρόνων πρέπει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συμπληρώσουν την αίτησή τους ηλεκτρονικά και να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παρακολουθούν την ιστοσελίδα της Υπηρεσίας Εξετάσεων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για τα έντυπα που θα πρέπει να αποστείλουν ταχυδρομικώς, </a:t>
            </a:r>
          </a:p>
          <a:p>
            <a:pPr marL="0" indent="0" algn="ctr" latinLnBrk="1">
              <a:lnSpc>
                <a:spcPct val="150000"/>
              </a:lnSpc>
              <a:spcBef>
                <a:spcPts val="0"/>
              </a:spcBef>
              <a:buSzTx/>
              <a:buNone/>
            </a:pPr>
            <a:r>
              <a:rPr lang="el-GR" sz="2700" b="1" dirty="0">
                <a:solidFill>
                  <a:schemeClr val="bg1"/>
                </a:solidFill>
                <a:latin typeface="Arial" pitchFamily="34" charset="0"/>
                <a:cs typeface="Arial" pitchFamily="34" charset="0"/>
              </a:rPr>
              <a:t>τα χρονοδιαγράμματα, καθώς και τον τρόπο πληρωμής. </a:t>
            </a:r>
            <a:endParaRPr lang="en-GB" sz="2700" b="1" dirty="0">
              <a:solidFill>
                <a:schemeClr val="bg1"/>
              </a:solidFill>
            </a:endParaRPr>
          </a:p>
        </p:txBody>
      </p:sp>
      <p:sp>
        <p:nvSpPr>
          <p:cNvPr id="6" name="Date Placeholder 5">
            <a:extLst>
              <a:ext uri="{FF2B5EF4-FFF2-40B4-BE49-F238E27FC236}">
                <a16:creationId xmlns:a16="http://schemas.microsoft.com/office/drawing/2014/main" id="{A69C855C-4567-BE34-86C9-B9409CE71380}"/>
              </a:ext>
            </a:extLst>
          </p:cNvPr>
          <p:cNvSpPr>
            <a:spLocks noGrp="1"/>
          </p:cNvSpPr>
          <p:nvPr>
            <p:ph type="dt" sz="half" idx="10"/>
          </p:nvPr>
        </p:nvSpPr>
        <p:spPr>
          <a:xfrm>
            <a:off x="8718459" y="6154216"/>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95531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E821-2EE8-573D-1505-5A1A59BE6D0B}"/>
              </a:ext>
            </a:extLst>
          </p:cNvPr>
          <p:cNvSpPr>
            <a:spLocks noGrp="1"/>
          </p:cNvSpPr>
          <p:nvPr>
            <p:ph type="title"/>
          </p:nvPr>
        </p:nvSpPr>
        <p:spPr>
          <a:xfrm>
            <a:off x="723151" y="226993"/>
            <a:ext cx="9905955" cy="1171074"/>
          </a:xfrm>
        </p:spPr>
        <p:txBody>
          <a:bodyPr>
            <a:norm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2025 : ΤΕΛΗ ΕΞΕΤΑΣΕΩΝ</a:t>
            </a:r>
            <a:endParaRPr lang="en-US" sz="3200" dirty="0"/>
          </a:p>
        </p:txBody>
      </p:sp>
      <p:pic>
        <p:nvPicPr>
          <p:cNvPr id="5" name="Picture 4">
            <a:extLst>
              <a:ext uri="{FF2B5EF4-FFF2-40B4-BE49-F238E27FC236}">
                <a16:creationId xmlns:a16="http://schemas.microsoft.com/office/drawing/2014/main" id="{7EB667A2-DF80-4BFD-A47E-07192A3EA36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39400" y="226993"/>
            <a:ext cx="1752600" cy="1736408"/>
          </a:xfrm>
          <a:prstGeom prst="rect">
            <a:avLst/>
          </a:prstGeom>
        </p:spPr>
      </p:pic>
      <p:sp>
        <p:nvSpPr>
          <p:cNvPr id="7" name="Text Placeholder 6">
            <a:extLst>
              <a:ext uri="{FF2B5EF4-FFF2-40B4-BE49-F238E27FC236}">
                <a16:creationId xmlns:a16="http://schemas.microsoft.com/office/drawing/2014/main" id="{142A64AD-3ADB-6C55-84E4-5482DA38A435}"/>
              </a:ext>
            </a:extLst>
          </p:cNvPr>
          <p:cNvSpPr>
            <a:spLocks noGrp="1"/>
          </p:cNvSpPr>
          <p:nvPr>
            <p:ph type="body" sz="half" idx="2"/>
          </p:nvPr>
        </p:nvSpPr>
        <p:spPr>
          <a:xfrm>
            <a:off x="723151" y="1194866"/>
            <a:ext cx="9904459" cy="5324467"/>
          </a:xfrm>
        </p:spPr>
        <p:txBody>
          <a:bodyPr>
            <a:normAutofit/>
          </a:bodyPr>
          <a:lstStyle/>
          <a:p>
            <a:pPr algn="just"/>
            <a:r>
              <a:rPr lang="el-GR" sz="2400" b="1" dirty="0">
                <a:solidFill>
                  <a:schemeClr val="bg1"/>
                </a:solidFill>
                <a:latin typeface="Arial" panose="020B0604020202020204" pitchFamily="34" charset="0"/>
                <a:cs typeface="Arial" panose="020B0604020202020204" pitchFamily="34" charset="0"/>
              </a:rPr>
              <a:t>Τα </a:t>
            </a:r>
            <a:r>
              <a:rPr lang="el-GR" sz="2400" b="1" dirty="0">
                <a:solidFill>
                  <a:srgbClr val="0070C0"/>
                </a:solidFill>
                <a:latin typeface="Arial" panose="020B0604020202020204" pitchFamily="34" charset="0"/>
                <a:cs typeface="Arial" panose="020B0604020202020204" pitchFamily="34" charset="0"/>
              </a:rPr>
              <a:t>τέλη εξετάσεων </a:t>
            </a:r>
            <a:r>
              <a:rPr lang="el-GR" sz="2400" b="1" dirty="0">
                <a:solidFill>
                  <a:schemeClr val="bg1"/>
                </a:solidFill>
                <a:latin typeface="Arial" panose="020B0604020202020204" pitchFamily="34" charset="0"/>
                <a:cs typeface="Arial" panose="020B0604020202020204" pitchFamily="34" charset="0"/>
              </a:rPr>
              <a:t>καθορίζονται για το 2025 σε </a:t>
            </a:r>
            <a:r>
              <a:rPr lang="el-GR" sz="2400" b="1" dirty="0">
                <a:solidFill>
                  <a:srgbClr val="0070C0"/>
                </a:solidFill>
                <a:latin typeface="Arial" panose="020B0604020202020204" pitchFamily="34" charset="0"/>
                <a:cs typeface="Arial" panose="020B0604020202020204" pitchFamily="34" charset="0"/>
              </a:rPr>
              <a:t>25 ευρώ </a:t>
            </a:r>
            <a:r>
              <a:rPr lang="el-GR" sz="2400" b="1" dirty="0">
                <a:solidFill>
                  <a:schemeClr val="bg1"/>
                </a:solidFill>
                <a:latin typeface="Arial" panose="020B0604020202020204" pitchFamily="34" charset="0"/>
                <a:cs typeface="Arial" panose="020B0604020202020204" pitchFamily="34" charset="0"/>
              </a:rPr>
              <a:t>για κάθε εξεταζόμενο μάθημα. </a:t>
            </a:r>
          </a:p>
          <a:p>
            <a:pPr algn="just"/>
            <a:r>
              <a:rPr lang="el-GR" sz="2400" b="1" dirty="0">
                <a:solidFill>
                  <a:schemeClr val="bg1"/>
                </a:solidFill>
                <a:latin typeface="Arial" panose="020B0604020202020204" pitchFamily="34" charset="0"/>
                <a:cs typeface="Arial" panose="020B0604020202020204" pitchFamily="34" charset="0"/>
              </a:rPr>
              <a:t>Για την εξέταση της Πρακτικής Δοκιμασίας το τέλος εξέτασης ανέρχεται στα </a:t>
            </a:r>
            <a:r>
              <a:rPr lang="el-GR" sz="2400" b="1" dirty="0">
                <a:solidFill>
                  <a:srgbClr val="0070C0"/>
                </a:solidFill>
                <a:latin typeface="Arial" panose="020B0604020202020204" pitchFamily="34" charset="0"/>
                <a:cs typeface="Arial" panose="020B0604020202020204" pitchFamily="34" charset="0"/>
              </a:rPr>
              <a:t>50 ευρώ</a:t>
            </a:r>
            <a:r>
              <a:rPr lang="el-GR" sz="2400" b="1" dirty="0">
                <a:solidFill>
                  <a:schemeClr val="bg1"/>
                </a:solidFill>
                <a:latin typeface="Arial" panose="020B0604020202020204" pitchFamily="34" charset="0"/>
                <a:cs typeface="Arial" panose="020B0604020202020204" pitchFamily="34" charset="0"/>
              </a:rPr>
              <a:t>.</a:t>
            </a:r>
          </a:p>
          <a:p>
            <a:pPr algn="just"/>
            <a:r>
              <a:rPr lang="el-GR" sz="2400" b="1" dirty="0">
                <a:solidFill>
                  <a:schemeClr val="bg1"/>
                </a:solidFill>
                <a:latin typeface="Arial" panose="020B0604020202020204" pitchFamily="34" charset="0"/>
                <a:cs typeface="Arial" panose="020B0604020202020204" pitchFamily="34" charset="0"/>
              </a:rPr>
              <a:t>Η πληρωμή των τελών θα γίνεται από </a:t>
            </a:r>
            <a:r>
              <a:rPr lang="el-GR" sz="2400" b="1" dirty="0">
                <a:solidFill>
                  <a:srgbClr val="0070C0"/>
                </a:solidFill>
                <a:latin typeface="Arial" panose="020B0604020202020204" pitchFamily="34" charset="0"/>
                <a:cs typeface="Arial" panose="020B0604020202020204" pitchFamily="34" charset="0"/>
              </a:rPr>
              <a:t>2 μέχρι 11 Απριλίου 2025*.</a:t>
            </a:r>
          </a:p>
          <a:p>
            <a:pPr algn="just"/>
            <a:r>
              <a:rPr lang="el-GR" sz="2400" b="1" dirty="0">
                <a:solidFill>
                  <a:schemeClr val="bg1"/>
                </a:solidFill>
                <a:latin typeface="Arial" panose="020B0604020202020204" pitchFamily="34" charset="0"/>
                <a:cs typeface="Arial" panose="020B0604020202020204" pitchFamily="34" charset="0"/>
              </a:rPr>
              <a:t>Αναμένεται ανακοίνωση για τις κατηγορίες των μαθητών/τριών που θα δικαιούνται </a:t>
            </a:r>
            <a:r>
              <a:rPr lang="el-GR" sz="2400" b="1" u="sng" dirty="0">
                <a:solidFill>
                  <a:srgbClr val="0070C0"/>
                </a:solidFill>
                <a:latin typeface="Arial" panose="020B0604020202020204" pitchFamily="34" charset="0"/>
                <a:cs typeface="Arial" panose="020B0604020202020204" pitchFamily="34" charset="0"/>
              </a:rPr>
              <a:t>Εξαίρεση Καταβολής Τελών</a:t>
            </a:r>
            <a:r>
              <a:rPr lang="el-GR" sz="2400" b="1" dirty="0">
                <a:solidFill>
                  <a:schemeClr val="bg1"/>
                </a:solidFill>
                <a:latin typeface="Arial" panose="020B0604020202020204" pitchFamily="34" charset="0"/>
                <a:cs typeface="Arial" panose="020B0604020202020204" pitchFamily="34" charset="0"/>
              </a:rPr>
              <a:t>.</a:t>
            </a:r>
          </a:p>
          <a:p>
            <a:pPr algn="just"/>
            <a:r>
              <a:rPr lang="el-GR" sz="1700" dirty="0">
                <a:solidFill>
                  <a:schemeClr val="bg2"/>
                </a:solidFill>
                <a:latin typeface="Arial" panose="020B0604020202020204" pitchFamily="34" charset="0"/>
                <a:cs typeface="Arial" panose="020B0604020202020204" pitchFamily="34" charset="0"/>
              </a:rPr>
              <a:t>*Μετά την παρέλευση της πιο πάνω καθορισμένης προθεσμίας, οι υποψήφιοι θα μπορούν να υποβάλουν στην Υπηρεσία Εξετάσεων αίτημα για εκπρόθεσμη πληρωμή τελών ή αίτημα για απαλλαγή τελών ή αίτημα για επιστροφή τελών λόγω απαλλαγής, </a:t>
            </a:r>
            <a:r>
              <a:rPr lang="el-GR" sz="1700" b="1" u="sng" dirty="0">
                <a:solidFill>
                  <a:schemeClr val="bg2"/>
                </a:solidFill>
                <a:latin typeface="Arial" panose="020B0604020202020204" pitchFamily="34" charset="0"/>
                <a:cs typeface="Arial" panose="020B0604020202020204" pitchFamily="34" charset="0"/>
              </a:rPr>
              <a:t>για ακόμη πέντε (5) ημερολογιακές μέρες. </a:t>
            </a:r>
            <a:endParaRPr lang="en-US" sz="1700" b="1" u="sng" dirty="0">
              <a:solidFill>
                <a:schemeClr val="bg2"/>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7A8CB54-82C9-AE38-A2D6-F380EC4FE6E2}"/>
              </a:ext>
            </a:extLst>
          </p:cNvPr>
          <p:cNvSpPr>
            <a:spLocks noGrp="1"/>
          </p:cNvSpPr>
          <p:nvPr>
            <p:ph type="dt" sz="half" idx="10"/>
          </p:nvPr>
        </p:nvSpPr>
        <p:spPr>
          <a:xfrm>
            <a:off x="9067800" y="626588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68212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7844" y="177273"/>
            <a:ext cx="11615057" cy="938463"/>
          </a:xfrm>
        </p:spPr>
        <p:txBody>
          <a:bodyPr>
            <a:noAutofit/>
          </a:bodyPr>
          <a:lstStyle/>
          <a:p>
            <a:br>
              <a:rPr lang="el-GR" sz="3200" b="1" cap="none" dirty="0">
                <a:solidFill>
                  <a:prstClr val="black">
                    <a:lumMod val="75000"/>
                    <a:lumOff val="25000"/>
                  </a:prstClr>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ea typeface="+mn-ea"/>
                <a:cs typeface="Arial" panose="020B0604020202020204" pitchFamily="34" charset="0"/>
              </a:rPr>
              <a:t>Π.Ε.Π. 2025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a:t>
            </a:r>
            <a:endParaRPr lang="en-GB" sz="3200" u="sng"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537855" y="1729046"/>
            <a:ext cx="9735733" cy="4742221"/>
          </a:xfrm>
          <a:solidFill>
            <a:schemeClr val="accent6">
              <a:lumMod val="75000"/>
            </a:schemeClr>
          </a:solidFill>
          <a:ln>
            <a:solidFill>
              <a:srgbClr val="FFFF00"/>
            </a:solidFill>
          </a:ln>
        </p:spPr>
        <p:txBody>
          <a:bodyPr anchor="ctr" anchorCtr="1">
            <a:normAutofit fontScale="85000" lnSpcReduction="20000"/>
          </a:bodyPr>
          <a:lstStyle/>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Μετά την υποβολή της αίτησης οι υποψήφιοι για τις Στρατιωτικές Σχολές </a:t>
            </a:r>
          </a:p>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Ελλάδας υποβάλλουν στο Υπουργείο Άμυνας αντίγραφο της Αίτησης</a:t>
            </a:r>
            <a:r>
              <a:rPr lang="en-US" sz="2400" b="1" cap="none" dirty="0">
                <a:solidFill>
                  <a:schemeClr val="bg1"/>
                </a:solidFill>
                <a:latin typeface="Arial" pitchFamily="34" charset="0"/>
                <a:cs typeface="Arial" pitchFamily="34" charset="0"/>
              </a:rPr>
              <a:t> </a:t>
            </a:r>
            <a:endParaRPr lang="el-GR" sz="2400" b="1" cap="none" dirty="0">
              <a:solidFill>
                <a:schemeClr val="bg1"/>
              </a:solidFill>
              <a:latin typeface="Arial" pitchFamily="34" charset="0"/>
              <a:cs typeface="Arial" pitchFamily="34" charset="0"/>
            </a:endParaRPr>
          </a:p>
          <a:p>
            <a:pPr lvl="0" algn="just" latinLnBrk="1">
              <a:lnSpc>
                <a:spcPct val="150000"/>
              </a:lnSpc>
              <a:spcBef>
                <a:spcPts val="0"/>
              </a:spcBef>
              <a:buSzTx/>
            </a:pPr>
            <a:r>
              <a:rPr lang="el-GR" sz="2400" b="1" cap="none" dirty="0">
                <a:solidFill>
                  <a:schemeClr val="bg1"/>
                </a:solidFill>
                <a:latin typeface="Arial" pitchFamily="34" charset="0"/>
                <a:cs typeface="Arial" pitchFamily="34" charset="0"/>
              </a:rPr>
              <a:t>συμμετοχής στις </a:t>
            </a:r>
            <a:r>
              <a:rPr lang="el-GR" sz="2400" b="1" cap="none" dirty="0" err="1">
                <a:solidFill>
                  <a:schemeClr val="bg1"/>
                </a:solidFill>
                <a:latin typeface="Arial" pitchFamily="34" charset="0"/>
                <a:cs typeface="Arial" pitchFamily="34" charset="0"/>
              </a:rPr>
              <a:t>Παγκύπριες</a:t>
            </a:r>
            <a:r>
              <a:rPr lang="el-GR" sz="2400" b="1" cap="none" dirty="0">
                <a:solidFill>
                  <a:schemeClr val="bg1"/>
                </a:solidFill>
                <a:latin typeface="Arial" pitchFamily="34" charset="0"/>
                <a:cs typeface="Arial" pitchFamily="34" charset="0"/>
              </a:rPr>
              <a:t> Εξετάσεις μαζί με τα απαραίτητα δικαιολογητικά </a:t>
            </a:r>
            <a:r>
              <a:rPr lang="el-GR" sz="2400" b="1" u="sng" cap="none" dirty="0">
                <a:solidFill>
                  <a:schemeClr val="bg2"/>
                </a:solidFill>
                <a:latin typeface="Arial" pitchFamily="34" charset="0"/>
                <a:cs typeface="Arial" pitchFamily="34" charset="0"/>
              </a:rPr>
              <a:t>μέχρι τις </a:t>
            </a:r>
            <a:r>
              <a:rPr lang="en-US" sz="2400" b="1" u="sng" cap="none" dirty="0">
                <a:solidFill>
                  <a:schemeClr val="bg2"/>
                </a:solidFill>
                <a:latin typeface="Arial" pitchFamily="34" charset="0"/>
                <a:cs typeface="Arial" pitchFamily="34" charset="0"/>
              </a:rPr>
              <a:t>2</a:t>
            </a:r>
            <a:r>
              <a:rPr lang="el-GR" sz="2400" b="1" u="sng" cap="none" dirty="0">
                <a:solidFill>
                  <a:schemeClr val="bg2"/>
                </a:solidFill>
                <a:latin typeface="Arial" pitchFamily="34" charset="0"/>
                <a:cs typeface="Arial" pitchFamily="34" charset="0"/>
              </a:rPr>
              <a:t>7/3/2025</a:t>
            </a:r>
            <a:r>
              <a:rPr lang="el-GR" sz="2400" b="1" cap="none" dirty="0">
                <a:solidFill>
                  <a:schemeClr val="bg1"/>
                </a:solidFill>
                <a:latin typeface="Arial" panose="020B0604020202020204" pitchFamily="34" charset="0"/>
                <a:cs typeface="Arial" panose="020B0604020202020204" pitchFamily="34" charset="0"/>
              </a:rPr>
              <a:t>. Για τις Στρατιωτικές Σχολές να μελετηθούν </a:t>
            </a:r>
            <a:r>
              <a:rPr lang="el-GR" sz="2400" b="1" u="sng" cap="none" dirty="0">
                <a:solidFill>
                  <a:schemeClr val="bg1"/>
                </a:solidFill>
                <a:latin typeface="Arial" panose="020B0604020202020204" pitchFamily="34" charset="0"/>
                <a:cs typeface="Arial" panose="020B0604020202020204" pitchFamily="34" charset="0"/>
              </a:rPr>
              <a:t>προσεκτικά</a:t>
            </a:r>
            <a:r>
              <a:rPr lang="el-GR" sz="2400" b="1" cap="none" dirty="0">
                <a:solidFill>
                  <a:schemeClr val="bg1"/>
                </a:solidFill>
                <a:latin typeface="Arial" panose="020B0604020202020204" pitchFamily="34" charset="0"/>
                <a:cs typeface="Arial" panose="020B0604020202020204" pitchFamily="34" charset="0"/>
              </a:rPr>
              <a:t> </a:t>
            </a:r>
          </a:p>
          <a:p>
            <a:pPr lvl="0" algn="just" latinLnBrk="1">
              <a:lnSpc>
                <a:spcPct val="150000"/>
              </a:lnSpc>
              <a:spcBef>
                <a:spcPts val="0"/>
              </a:spcBef>
              <a:buSzTx/>
            </a:pPr>
            <a:r>
              <a:rPr lang="el-GR" sz="2400" b="1" u="sng" cap="none" dirty="0">
                <a:solidFill>
                  <a:schemeClr val="bg1"/>
                </a:solidFill>
                <a:latin typeface="Arial" panose="020B0604020202020204" pitchFamily="34" charset="0"/>
                <a:cs typeface="Arial" panose="020B0604020202020204" pitchFamily="34" charset="0"/>
              </a:rPr>
              <a:t>οι σελίδες 95-11</a:t>
            </a:r>
            <a:r>
              <a:rPr lang="en-US" sz="2400" b="1" u="sng" cap="none" dirty="0">
                <a:solidFill>
                  <a:schemeClr val="bg1"/>
                </a:solidFill>
                <a:latin typeface="Arial" panose="020B0604020202020204" pitchFamily="34" charset="0"/>
                <a:cs typeface="Arial" panose="020B0604020202020204" pitchFamily="34" charset="0"/>
              </a:rPr>
              <a:t>2</a:t>
            </a:r>
            <a:r>
              <a:rPr lang="el-GR" sz="2400" b="1" u="sng" cap="none" dirty="0">
                <a:solidFill>
                  <a:schemeClr val="bg1"/>
                </a:solidFill>
                <a:latin typeface="Arial" panose="020B0604020202020204" pitchFamily="34" charset="0"/>
                <a:cs typeface="Arial" panose="020B0604020202020204" pitchFamily="34" charset="0"/>
              </a:rPr>
              <a:t> του Οδηγού ΠΕΠ τόμος Α’</a:t>
            </a:r>
            <a:r>
              <a:rPr lang="en-US" sz="2400" b="1" cap="none" dirty="0">
                <a:solidFill>
                  <a:schemeClr val="bg1"/>
                </a:solidFill>
                <a:latin typeface="Arial" panose="020B0604020202020204" pitchFamily="34" charset="0"/>
                <a:cs typeface="Arial" panose="020B0604020202020204" pitchFamily="34" charset="0"/>
              </a:rPr>
              <a:t>:</a:t>
            </a:r>
            <a:r>
              <a:rPr lang="el-GR" sz="2400" b="1" cap="none" dirty="0">
                <a:solidFill>
                  <a:schemeClr val="bg1"/>
                </a:solidFill>
                <a:latin typeface="Arial" panose="020B0604020202020204" pitchFamily="34" charset="0"/>
                <a:cs typeface="Arial" panose="020B0604020202020204" pitchFamily="34" charset="0"/>
              </a:rPr>
              <a:t> </a:t>
            </a:r>
          </a:p>
          <a:p>
            <a:pPr lvl="0" algn="just" latinLnBrk="1">
              <a:lnSpc>
                <a:spcPct val="150000"/>
              </a:lnSpc>
              <a:spcBef>
                <a:spcPts val="0"/>
              </a:spcBef>
              <a:buSzTx/>
            </a:pPr>
            <a:r>
              <a:rPr lang="en-US" sz="2400" b="1" cap="none" dirty="0">
                <a:solidFill>
                  <a:schemeClr val="bg1"/>
                </a:solidFill>
                <a:latin typeface="Arial" panose="020B0604020202020204" pitchFamily="34" charset="0"/>
                <a:cs typeface="Arial" panose="020B0604020202020204" pitchFamily="34" charset="0"/>
                <a:hlinkClick r:id="rId3"/>
              </a:rPr>
              <a:t>https://sch.cy/mc/1049/odigos_exetaseon_tomos_a_2025.pdf</a:t>
            </a:r>
            <a:r>
              <a:rPr lang="el-GR" sz="2400" b="1" cap="none" dirty="0">
                <a:solidFill>
                  <a:schemeClr val="bg1"/>
                </a:solidFill>
                <a:latin typeface="Arial" panose="020B0604020202020204" pitchFamily="34" charset="0"/>
                <a:cs typeface="Arial" panose="020B0604020202020204" pitchFamily="34" charset="0"/>
              </a:rPr>
              <a:t> </a:t>
            </a:r>
            <a:endParaRPr lang="en-US" sz="2400" b="1" cap="none" dirty="0">
              <a:solidFill>
                <a:schemeClr val="bg1"/>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400" b="1" cap="none" dirty="0">
                <a:solidFill>
                  <a:schemeClr val="bg1"/>
                </a:solidFill>
                <a:latin typeface="Arial" panose="020B0604020202020204" pitchFamily="34" charset="0"/>
                <a:cs typeface="Arial" panose="020B0604020202020204" pitchFamily="34" charset="0"/>
              </a:rPr>
              <a:t>Προκαταρκτικές Εξετάσεις Υπουργείου Άμυνας: </a:t>
            </a:r>
          </a:p>
          <a:p>
            <a:pPr lvl="0" algn="just" latinLnBrk="1">
              <a:lnSpc>
                <a:spcPct val="150000"/>
              </a:lnSpc>
              <a:spcBef>
                <a:spcPts val="0"/>
              </a:spcBef>
              <a:buSzTx/>
            </a:pPr>
            <a:r>
              <a:rPr lang="el-GR" sz="2400" b="1" cap="none" dirty="0">
                <a:solidFill>
                  <a:schemeClr val="bg1"/>
                </a:solidFill>
                <a:latin typeface="Arial" panose="020B0604020202020204" pitchFamily="34" charset="0"/>
                <a:cs typeface="Arial" panose="020B0604020202020204" pitchFamily="34" charset="0"/>
              </a:rPr>
              <a:t>Υγειονομική Εξέταση, Αθλητική Δοκιμασία και Ψυχοτεχνική Δοκιμασία</a:t>
            </a:r>
            <a:endParaRPr lang="el-GR" sz="2000" b="1" cap="none" dirty="0">
              <a:solidFill>
                <a:schemeClr val="bg1"/>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Οι υποψήφιοι θα πρέπει να ενημερώνονται  για τις ημερομηνίες, τον </a:t>
            </a: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τόπο διεξαγωγής των εξετάσεων</a:t>
            </a:r>
            <a:r>
              <a:rPr lang="en-GB" sz="2400" b="1" u="sng" cap="none" dirty="0">
                <a:solidFill>
                  <a:schemeClr val="bg1"/>
                </a:solidFill>
                <a:latin typeface="Arial" pitchFamily="34" charset="0"/>
                <a:ea typeface="+mn-ea"/>
                <a:cs typeface="Arial" pitchFamily="34" charset="0"/>
              </a:rPr>
              <a:t>,</a:t>
            </a:r>
            <a:r>
              <a:rPr lang="el-GR" sz="2400" b="1" u="sng" cap="none" dirty="0">
                <a:solidFill>
                  <a:schemeClr val="bg1"/>
                </a:solidFill>
                <a:latin typeface="Arial" pitchFamily="34" charset="0"/>
                <a:ea typeface="+mn-ea"/>
                <a:cs typeface="Arial" pitchFamily="34" charset="0"/>
              </a:rPr>
              <a:t> καθώς και για τα αποτελέσματα από την</a:t>
            </a:r>
            <a:endParaRPr lang="en-US" sz="2400" b="1" u="sng" cap="none" dirty="0">
              <a:solidFill>
                <a:schemeClr val="bg1"/>
              </a:solidFill>
              <a:latin typeface="Arial" pitchFamily="34" charset="0"/>
              <a:ea typeface="+mn-ea"/>
              <a:cs typeface="Arial" pitchFamily="34" charset="0"/>
            </a:endParaRPr>
          </a:p>
          <a:p>
            <a:pPr lvl="0" algn="just" latinLnBrk="1">
              <a:lnSpc>
                <a:spcPct val="150000"/>
              </a:lnSpc>
              <a:spcBef>
                <a:spcPts val="0"/>
              </a:spcBef>
              <a:buSzTx/>
            </a:pPr>
            <a:r>
              <a:rPr lang="el-GR" sz="2400" b="1" u="sng" cap="none" dirty="0">
                <a:solidFill>
                  <a:schemeClr val="bg1"/>
                </a:solidFill>
                <a:latin typeface="Arial" pitchFamily="34" charset="0"/>
                <a:ea typeface="+mn-ea"/>
                <a:cs typeface="Arial" pitchFamily="34" charset="0"/>
              </a:rPr>
              <a:t>ιστοσελίδα του Υπουργείου Άμυνας: </a:t>
            </a:r>
            <a:r>
              <a:rPr lang="en-GB" sz="2400" b="1" u="sng" cap="none" dirty="0">
                <a:solidFill>
                  <a:srgbClr val="FFFF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www.mod.gov.cy</a:t>
            </a:r>
            <a:endParaRPr lang="en-GB" sz="2400" b="1" u="sng" dirty="0">
              <a:solidFill>
                <a:srgbClr val="FFFF00"/>
              </a:solidFill>
            </a:endParaRPr>
          </a:p>
          <a:p>
            <a:pPr lvl="0" algn="just" latinLnBrk="1">
              <a:lnSpc>
                <a:spcPct val="150000"/>
              </a:lnSpc>
              <a:spcBef>
                <a:spcPts val="0"/>
              </a:spcBef>
              <a:buSzTx/>
            </a:pPr>
            <a:endParaRPr lang="en-GB" sz="2400"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18259" y="113914"/>
            <a:ext cx="1484642" cy="1470925"/>
          </a:xfrm>
          <a:prstGeom prst="rect">
            <a:avLst/>
          </a:prstGeom>
        </p:spPr>
      </p:pic>
      <p:sp>
        <p:nvSpPr>
          <p:cNvPr id="6" name="Date Placeholder 5">
            <a:extLst>
              <a:ext uri="{FF2B5EF4-FFF2-40B4-BE49-F238E27FC236}">
                <a16:creationId xmlns:a16="http://schemas.microsoft.com/office/drawing/2014/main" id="{EBE0D3D4-28F0-DD51-8807-1CD540579B59}"/>
              </a:ext>
            </a:extLst>
          </p:cNvPr>
          <p:cNvSpPr>
            <a:spLocks noGrp="1"/>
          </p:cNvSpPr>
          <p:nvPr>
            <p:ph type="dt" sz="half" idx="10"/>
          </p:nvPr>
        </p:nvSpPr>
        <p:spPr>
          <a:xfrm>
            <a:off x="9282545" y="6471267"/>
            <a:ext cx="2743200" cy="365125"/>
          </a:xfrm>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508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1032162"/>
            <a:ext cx="9155856" cy="531671"/>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2025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Text Placeholder 2"/>
          <p:cNvSpPr>
            <a:spLocks noGrp="1"/>
          </p:cNvSpPr>
          <p:nvPr>
            <p:ph type="body" sz="half" idx="2"/>
          </p:nvPr>
        </p:nvSpPr>
        <p:spPr>
          <a:xfrm>
            <a:off x="1431758" y="1606609"/>
            <a:ext cx="9613230" cy="4950601"/>
          </a:xfrm>
        </p:spPr>
        <p:txBody>
          <a:bodyPr>
            <a:normAutofit fontScale="85000" lnSpcReduction="10000"/>
          </a:bodyPr>
          <a:lstStyle/>
          <a:p>
            <a:pPr lvl="0" algn="just" defTabSz="685800">
              <a:lnSpc>
                <a:spcPct val="90000"/>
              </a:lnSpc>
              <a:spcBef>
                <a:spcPts val="750"/>
              </a:spcBef>
              <a:buSzTx/>
              <a:defRPr/>
            </a:pPr>
            <a:endParaRPr lang="el-GR" sz="31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just" defTabSz="685800">
              <a:lnSpc>
                <a:spcPct val="160000"/>
              </a:lnSpc>
              <a:spcBef>
                <a:spcPts val="750"/>
              </a:spcBef>
              <a:buSzTx/>
              <a:defRPr/>
            </a:pPr>
            <a:r>
              <a:rPr lang="el-GR" sz="3300" b="1" dirty="0">
                <a:solidFill>
                  <a:schemeClr val="bg1"/>
                </a:solidFill>
                <a:latin typeface="Arial" pitchFamily="34" charset="0"/>
                <a:cs typeface="Arial" pitchFamily="34" charset="0"/>
              </a:rPr>
              <a:t>Για σκοπούς Απόλυσης οι μαθητές </a:t>
            </a:r>
            <a:r>
              <a:rPr lang="el-GR" sz="3300" b="1" dirty="0">
                <a:solidFill>
                  <a:srgbClr val="FF0000"/>
                </a:solidFill>
                <a:effectLst>
                  <a:outerShdw blurRad="38100" dist="38100" dir="2700000" algn="tl">
                    <a:srgbClr val="000000">
                      <a:alpha val="43137"/>
                    </a:srgbClr>
                  </a:outerShdw>
                </a:effectLst>
                <a:latin typeface="Arial" pitchFamily="34" charset="0"/>
                <a:cs typeface="Arial" pitchFamily="34" charset="0"/>
              </a:rPr>
              <a:t>Λυκείου</a:t>
            </a:r>
            <a:r>
              <a:rPr lang="el-GR" sz="3300" b="1" dirty="0">
                <a:solidFill>
                  <a:schemeClr val="bg1"/>
                </a:solidFill>
                <a:latin typeface="Arial" pitchFamily="34" charset="0"/>
                <a:cs typeface="Arial" pitchFamily="34" charset="0"/>
              </a:rPr>
              <a:t> εξετάζονται στις </a:t>
            </a:r>
            <a:r>
              <a:rPr lang="el-GR" sz="3300" b="1" u="sng" dirty="0">
                <a:solidFill>
                  <a:schemeClr val="bg1"/>
                </a:solidFill>
                <a:latin typeface="Arial" pitchFamily="34" charset="0"/>
                <a:cs typeface="Arial" pitchFamily="34" charset="0"/>
              </a:rPr>
              <a:t>τελικές </a:t>
            </a:r>
            <a:r>
              <a:rPr lang="el-GR" sz="3300" b="1" u="sng" dirty="0">
                <a:solidFill>
                  <a:schemeClr val="bg1"/>
                </a:solidFill>
                <a:effectLst>
                  <a:outerShdw blurRad="38100" dist="38100" dir="2700000" algn="tl">
                    <a:srgbClr val="000000">
                      <a:alpha val="43137"/>
                    </a:srgbClr>
                  </a:outerShdw>
                </a:effectLst>
                <a:latin typeface="Arial" pitchFamily="34" charset="0"/>
                <a:cs typeface="Arial" pitchFamily="34" charset="0"/>
              </a:rPr>
              <a:t>εξετάσεις </a:t>
            </a:r>
            <a:r>
              <a:rPr lang="el-GR" sz="3300" dirty="0">
                <a:solidFill>
                  <a:schemeClr val="bg1"/>
                </a:solidFill>
                <a:latin typeface="Arial" pitchFamily="34" charset="0"/>
                <a:cs typeface="Arial" pitchFamily="34" charset="0"/>
              </a:rPr>
              <a:t>στα</a:t>
            </a:r>
            <a:r>
              <a:rPr lang="el-GR" sz="3300" b="1" dirty="0">
                <a:solidFill>
                  <a:schemeClr val="bg1"/>
                </a:solidFill>
                <a:latin typeface="Arial" pitchFamily="34" charset="0"/>
                <a:cs typeface="Arial" pitchFamily="34" charset="0"/>
              </a:rPr>
              <a:t> εξής πέντε (5) μαθήματα:</a:t>
            </a: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Νέα Ελληνικά</a:t>
            </a:r>
            <a:r>
              <a:rPr lang="en-US" sz="3300" b="1" dirty="0">
                <a:solidFill>
                  <a:schemeClr val="bg1"/>
                </a:solidFill>
                <a:latin typeface="Arial" pitchFamily="34" charset="0"/>
                <a:cs typeface="Arial" pitchFamily="34" charset="0"/>
              </a:rPr>
              <a:t> </a:t>
            </a:r>
            <a:r>
              <a:rPr lang="el-GR" sz="3300" b="1" dirty="0">
                <a:solidFill>
                  <a:schemeClr val="bg1"/>
                </a:solidFill>
                <a:latin typeface="Arial" pitchFamily="34" charset="0"/>
                <a:cs typeface="Arial" pitchFamily="34" charset="0"/>
              </a:rPr>
              <a:t>και</a:t>
            </a:r>
            <a:endParaRPr lang="en-GB" sz="3300" b="1" dirty="0">
              <a:solidFill>
                <a:schemeClr val="bg1"/>
              </a:solidFill>
              <a:latin typeface="Arial" pitchFamily="34" charset="0"/>
              <a:cs typeface="Arial" pitchFamily="34" charset="0"/>
            </a:endParaRPr>
          </a:p>
          <a:p>
            <a:pPr marL="457200" lvl="0" indent="-457200" algn="just" defTabSz="685800">
              <a:lnSpc>
                <a:spcPct val="170000"/>
              </a:lnSpc>
              <a:spcBef>
                <a:spcPts val="750"/>
              </a:spcBef>
              <a:buSzTx/>
              <a:buFont typeface="Arial" panose="020B0604020202020204" pitchFamily="34" charset="0"/>
              <a:buChar char="•"/>
              <a:defRPr/>
            </a:pPr>
            <a:r>
              <a:rPr lang="el-GR" sz="3300" b="1" dirty="0">
                <a:solidFill>
                  <a:schemeClr val="bg1"/>
                </a:solidFill>
                <a:latin typeface="Arial" pitchFamily="34" charset="0"/>
                <a:cs typeface="Arial" pitchFamily="34" charset="0"/>
              </a:rPr>
              <a:t> τέσσερα (4) μαθήματα Κατεύθυνσης</a:t>
            </a:r>
            <a:r>
              <a:rPr lang="en-GB" sz="3300" b="1" dirty="0">
                <a:solidFill>
                  <a:schemeClr val="bg1"/>
                </a:solidFill>
                <a:latin typeface="Arial" pitchFamily="34" charset="0"/>
                <a:cs typeface="Arial" pitchFamily="34" charset="0"/>
              </a:rPr>
              <a:t>,</a:t>
            </a:r>
            <a:r>
              <a:rPr lang="el-GR" sz="3300" b="1" dirty="0">
                <a:solidFill>
                  <a:schemeClr val="bg1"/>
                </a:solidFill>
                <a:latin typeface="Arial" pitchFamily="34" charset="0"/>
                <a:cs typeface="Arial" pitchFamily="34" charset="0"/>
              </a:rPr>
              <a:t> τα οποία επέλεξαν για τη Γ΄ τάξη Λυκείου, σύμφωνα με την Κατεύθυνση που ακολουθούν</a:t>
            </a:r>
            <a:r>
              <a:rPr lang="en-GB" sz="3300" b="1" dirty="0">
                <a:solidFill>
                  <a:schemeClr val="bg1"/>
                </a:solidFill>
                <a:latin typeface="Arial" pitchFamily="34" charset="0"/>
                <a:cs typeface="Arial" pitchFamily="34" charset="0"/>
              </a:rPr>
              <a:t>.</a:t>
            </a:r>
            <a:endParaRPr lang="el-GR" sz="3300" b="1" dirty="0">
              <a:solidFill>
                <a:schemeClr val="bg1"/>
              </a:solidFill>
              <a:latin typeface="Arial" pitchFamily="34" charset="0"/>
              <a:cs typeface="Arial" pitchFamily="34" charset="0"/>
            </a:endParaRPr>
          </a:p>
          <a:p>
            <a:pPr algn="just"/>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79A575CD-0040-8368-97D1-89871B2EDB0B}"/>
              </a:ext>
            </a:extLst>
          </p:cNvPr>
          <p:cNvSpPr>
            <a:spLocks noGrp="1"/>
          </p:cNvSpPr>
          <p:nvPr>
            <p:ph type="dt" sz="half" idx="10"/>
          </p:nvPr>
        </p:nvSpPr>
        <p:spPr>
          <a:xfrm>
            <a:off x="8913191" y="598487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855070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58"/>
            <a:ext cx="12115800" cy="6749142"/>
          </a:xfrm>
        </p:spPr>
        <p:txBody>
          <a:bodyPr>
            <a:normAutofit/>
          </a:bodyPr>
          <a:lstStyle/>
          <a:p>
            <a:pPr algn="ctr"/>
            <a:r>
              <a:rPr lang="el-GR" sz="2800" cap="none" dirty="0">
                <a:solidFill>
                  <a:schemeClr val="bg1"/>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Αναμένεται ανακοίνωση από το Υπουργείο Άμυνας για τον </a:t>
            </a:r>
            <a:r>
              <a:rPr lang="el-GR" sz="2800" cap="none" dirty="0">
                <a:solidFill>
                  <a:srgbClr val="0070C0"/>
                </a:solidFill>
                <a:latin typeface="Arial" panose="020B0604020202020204" pitchFamily="34" charset="0"/>
                <a:cs typeface="Arial" panose="020B0604020202020204" pitchFamily="34" charset="0"/>
              </a:rPr>
              <a:t>	</a:t>
            </a:r>
            <a:r>
              <a:rPr lang="el-GR" sz="2800" b="1" u="sng" cap="none" dirty="0">
                <a:solidFill>
                  <a:srgbClr val="0070C0"/>
                </a:solidFill>
                <a:latin typeface="Arial" panose="020B0604020202020204" pitchFamily="34" charset="0"/>
                <a:cs typeface="Arial" panose="020B0604020202020204" pitchFamily="34" charset="0"/>
              </a:rPr>
              <a:t>αριθμό θέσεων που θα προσφερθούν κατά τη φετινή χρονιά</a:t>
            </a:r>
            <a:br>
              <a:rPr lang="en-US" sz="2800" b="1" u="sng" cap="none" dirty="0">
                <a:solidFill>
                  <a:srgbClr val="0070C0"/>
                </a:solidFill>
                <a:latin typeface="Arial" panose="020B0604020202020204" pitchFamily="34" charset="0"/>
                <a:cs typeface="Arial" panose="020B0604020202020204" pitchFamily="34" charset="0"/>
              </a:rPr>
            </a:br>
            <a:br>
              <a:rPr lang="en-US" sz="2800" b="1" u="sng" cap="none" dirty="0">
                <a:solidFill>
                  <a:srgbClr val="0070C0"/>
                </a:solidFill>
                <a:latin typeface="Arial" panose="020B0604020202020204" pitchFamily="34" charset="0"/>
                <a:cs typeface="Arial" panose="020B0604020202020204" pitchFamily="34" charset="0"/>
              </a:rPr>
            </a:br>
            <a:br>
              <a:rPr lang="el-GR" sz="2800" b="1" u="sng" cap="none" dirty="0">
                <a:solidFill>
                  <a:srgbClr val="0070C0"/>
                </a:solidFill>
                <a:latin typeface="Arial" panose="020B0604020202020204" pitchFamily="34" charset="0"/>
                <a:cs typeface="Arial" panose="020B0604020202020204" pitchFamily="34" charset="0"/>
              </a:rPr>
            </a:br>
            <a:br>
              <a:rPr lang="el-GR" sz="2800" b="1" u="sng" cap="none" dirty="0">
                <a:solidFill>
                  <a:srgbClr val="0070C0"/>
                </a:solidFill>
                <a:latin typeface="Arial" panose="020B0604020202020204" pitchFamily="34" charset="0"/>
                <a:cs typeface="Arial" panose="020B0604020202020204" pitchFamily="34" charset="0"/>
              </a:rPr>
            </a:br>
            <a:endParaRPr lang="en-US" sz="2800" b="1" cap="none" dirty="0">
              <a:solidFill>
                <a:srgbClr val="0070C0"/>
              </a:solidFill>
              <a:effectLst>
                <a:outerShdw blurRad="38100" dist="38100" dir="2700000" algn="tl">
                  <a:srgbClr val="000000">
                    <a:alpha val="43137"/>
                  </a:srgbClr>
                </a:outerShdw>
              </a:effectLst>
              <a:latin typeface="Arial" pitchFamily="34" charset="0"/>
              <a:ea typeface="+mn-ea"/>
              <a:cs typeface="Arial"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06793579-8A61-819B-8DCD-67491A1D265F}"/>
              </a:ext>
            </a:extLst>
          </p:cNvPr>
          <p:cNvSpPr txBox="1"/>
          <p:nvPr/>
        </p:nvSpPr>
        <p:spPr>
          <a:xfrm>
            <a:off x="1107476" y="158660"/>
            <a:ext cx="9521388" cy="1569660"/>
          </a:xfrm>
          <a:prstGeom prst="rect">
            <a:avLst/>
          </a:prstGeom>
          <a:solidFill>
            <a:schemeClr val="accent6">
              <a:lumMod val="75000"/>
            </a:schemeClr>
          </a:solidFill>
        </p:spPr>
        <p:txBody>
          <a:bodyPr wrap="square">
            <a:spAutoFit/>
          </a:bodyPr>
          <a:lstStyle/>
          <a:p>
            <a:r>
              <a:rPr lang="el-GR" sz="3200" b="1" cap="none" dirty="0">
                <a:solidFill>
                  <a:schemeClr val="bg1"/>
                </a:solidFill>
                <a:latin typeface="Arial" panose="020B0604020202020204" pitchFamily="34" charset="0"/>
                <a:ea typeface="+mn-ea"/>
                <a:cs typeface="Arial" panose="020B0604020202020204" pitchFamily="34" charset="0"/>
              </a:rPr>
              <a:t>Π.Ε.Π. 2025 :</a:t>
            </a:r>
            <a:r>
              <a:rPr lang="el-GR" sz="3200" b="1" cap="none" dirty="0">
                <a:solidFill>
                  <a:prstClr val="black">
                    <a:lumMod val="75000"/>
                    <a:lumOff val="25000"/>
                  </a:prstClr>
                </a:solidFill>
                <a:latin typeface="Arial" panose="020B0604020202020204" pitchFamily="34" charset="0"/>
                <a:ea typeface="+mn-ea"/>
                <a:cs typeface="Arial" panose="020B0604020202020204" pitchFamily="34" charset="0"/>
              </a:rPr>
              <a:t> </a:t>
            </a:r>
            <a:r>
              <a:rPr lang="el-GR" sz="3200" b="1" u="sng" cap="none" dirty="0">
                <a:solidFill>
                  <a:schemeClr val="bg1"/>
                </a:solidFill>
                <a:latin typeface="Arial" panose="020B0604020202020204" pitchFamily="34" charset="0"/>
                <a:cs typeface="Arial" panose="020B0604020202020204" pitchFamily="34" charset="0"/>
              </a:rPr>
              <a:t>ΣΤΡΑΤΙΩΤΙΚΕΣ ΣΧΟΛΕΣ ΕΛΛΑΔΑΣ   </a:t>
            </a:r>
          </a:p>
          <a:p>
            <a:pPr algn="ctr"/>
            <a:r>
              <a:rPr lang="en-GB" sz="3200" b="1" u="sng" cap="none" dirty="0">
                <a:solidFill>
                  <a:schemeClr val="bg1"/>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www.mod.gov.cy</a:t>
            </a:r>
            <a:endParaRPr lang="en-US" sz="3200" dirty="0">
              <a:solidFill>
                <a:schemeClr val="bg1"/>
              </a:solidFill>
            </a:endParaRPr>
          </a:p>
          <a:p>
            <a:r>
              <a:rPr lang="el-GR" sz="3200" b="1" u="sng" cap="none" dirty="0">
                <a:solidFill>
                  <a:schemeClr val="bg1"/>
                </a:solidFill>
                <a:latin typeface="Arial" panose="020B0604020202020204" pitchFamily="34" charset="0"/>
                <a:cs typeface="Arial" panose="020B0604020202020204" pitchFamily="34" charset="0"/>
              </a:rPr>
              <a:t> </a:t>
            </a:r>
            <a:endParaRPr lang="en-US" sz="3200" dirty="0"/>
          </a:p>
        </p:txBody>
      </p:sp>
      <p:sp>
        <p:nvSpPr>
          <p:cNvPr id="5" name="Date Placeholder 4">
            <a:extLst>
              <a:ext uri="{FF2B5EF4-FFF2-40B4-BE49-F238E27FC236}">
                <a16:creationId xmlns:a16="http://schemas.microsoft.com/office/drawing/2014/main" id="{D3E36CFD-A4E3-A173-F071-C846B0BEAC81}"/>
              </a:ext>
            </a:extLst>
          </p:cNvPr>
          <p:cNvSpPr>
            <a:spLocks noGrp="1"/>
          </p:cNvSpPr>
          <p:nvPr>
            <p:ph type="dt" sz="half" idx="10"/>
          </p:nvPr>
        </p:nvSpPr>
        <p:spPr>
          <a:xfrm>
            <a:off x="9216015" y="613593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42211559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FFD8-4202-EC4E-DBAE-74920A4871CD}"/>
              </a:ext>
            </a:extLst>
          </p:cNvPr>
          <p:cNvSpPr>
            <a:spLocks noGrp="1"/>
          </p:cNvSpPr>
          <p:nvPr>
            <p:ph type="title"/>
          </p:nvPr>
        </p:nvSpPr>
        <p:spPr>
          <a:xfrm>
            <a:off x="1141411" y="609600"/>
            <a:ext cx="10505990" cy="809708"/>
          </a:xfrm>
        </p:spPr>
        <p:txBody>
          <a:bodyPr>
            <a:normAutofit/>
          </a:bodyPr>
          <a:lstStyle/>
          <a:p>
            <a:r>
              <a:rPr lang="el-GR" sz="3200" b="1" u="sng" cap="none" dirty="0">
                <a:solidFill>
                  <a:schemeClr val="bg1"/>
                </a:solidFill>
                <a:latin typeface="Arial" panose="020B0604020202020204" pitchFamily="34" charset="0"/>
                <a:ea typeface="+mn-ea"/>
                <a:cs typeface="Arial" panose="020B0604020202020204" pitchFamily="34" charset="0"/>
              </a:rPr>
              <a:t>Π.Ε.Π. 2025 :</a:t>
            </a:r>
            <a:r>
              <a:rPr lang="el-GR" sz="3200" b="1" u="sng" cap="none" dirty="0">
                <a:solidFill>
                  <a:schemeClr val="bg1"/>
                </a:solidFill>
                <a:latin typeface="Arial" panose="020B0604020202020204" pitchFamily="34" charset="0"/>
                <a:cs typeface="Arial" panose="020B0604020202020204" pitchFamily="34" charset="0"/>
              </a:rPr>
              <a:t> Αίτηση για Παροχή Διευκολύνσεων </a:t>
            </a:r>
            <a:endParaRPr lang="en-US" sz="3200" u="sng" dirty="0"/>
          </a:p>
        </p:txBody>
      </p:sp>
      <p:pic>
        <p:nvPicPr>
          <p:cNvPr id="4" name="Picture 3">
            <a:extLst>
              <a:ext uri="{FF2B5EF4-FFF2-40B4-BE49-F238E27FC236}">
                <a16:creationId xmlns:a16="http://schemas.microsoft.com/office/drawing/2014/main" id="{22AF5BC2-A546-E6A7-67DB-318793ECB91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TextBox 5">
            <a:extLst>
              <a:ext uri="{FF2B5EF4-FFF2-40B4-BE49-F238E27FC236}">
                <a16:creationId xmlns:a16="http://schemas.microsoft.com/office/drawing/2014/main" id="{6C7F6D7D-8554-A4B2-C96C-FACECB4C2BA2}"/>
              </a:ext>
            </a:extLst>
          </p:cNvPr>
          <p:cNvSpPr txBox="1"/>
          <p:nvPr/>
        </p:nvSpPr>
        <p:spPr>
          <a:xfrm>
            <a:off x="1141411" y="1419308"/>
            <a:ext cx="9590756" cy="4616648"/>
          </a:xfrm>
          <a:prstGeom prst="rect">
            <a:avLst/>
          </a:prstGeom>
          <a:noFill/>
        </p:spPr>
        <p:txBody>
          <a:bodyPr wrap="square">
            <a:spAutoFit/>
          </a:bodyPr>
          <a:lstStyle/>
          <a:p>
            <a:pPr lvl="0" algn="just">
              <a:lnSpc>
                <a:spcPct val="150000"/>
              </a:lnSpc>
            </a:pPr>
            <a:r>
              <a:rPr lang="el-GR" sz="2800" b="1" baseline="0" dirty="0">
                <a:solidFill>
                  <a:schemeClr val="bg1"/>
                </a:solidFill>
                <a:latin typeface="Arial" panose="020B0604020202020204" pitchFamily="34" charset="0"/>
                <a:cs typeface="Arial" panose="020B0604020202020204" pitchFamily="34" charset="0"/>
              </a:rPr>
              <a:t>Με την Αίτηση</a:t>
            </a:r>
            <a:r>
              <a:rPr lang="el-GR" sz="2800" b="1"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για συμμετοχή στις Παγκύπριες Εξετάσεις,</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οι υποψήφιοι που ανήκουν στην Κατηγορία </a:t>
            </a:r>
            <a:r>
              <a:rPr lang="el-GR" sz="2800" b="1" baseline="0" dirty="0">
                <a:solidFill>
                  <a:srgbClr val="FF0000"/>
                </a:solidFill>
                <a:latin typeface="Arial" panose="020B0604020202020204" pitchFamily="34" charset="0"/>
                <a:cs typeface="Arial" panose="020B0604020202020204" pitchFamily="34" charset="0"/>
              </a:rPr>
              <a:t>«</a:t>
            </a:r>
            <a:r>
              <a:rPr lang="el-GR" sz="2800" b="1" dirty="0">
                <a:solidFill>
                  <a:srgbClr val="FF0000"/>
                </a:solidFill>
                <a:latin typeface="Arial" panose="020B0604020202020204" pitchFamily="34" charset="0"/>
                <a:cs typeface="Arial" panose="020B0604020202020204" pitchFamily="34" charset="0"/>
              </a:rPr>
              <a:t>Ά</a:t>
            </a:r>
            <a:r>
              <a:rPr lang="el-GR" sz="2800" b="1" baseline="0" dirty="0">
                <a:solidFill>
                  <a:srgbClr val="FF0000"/>
                </a:solidFill>
                <a:latin typeface="Arial" panose="020B0604020202020204" pitchFamily="34" charset="0"/>
                <a:cs typeface="Arial" panose="020B0604020202020204" pitchFamily="34" charset="0"/>
              </a:rPr>
              <a:t>τομα με Ειδικές Ανάγκες» </a:t>
            </a:r>
            <a:r>
              <a:rPr lang="el-GR" sz="2800" b="1" baseline="0" dirty="0">
                <a:solidFill>
                  <a:schemeClr val="bg1"/>
                </a:solidFill>
                <a:latin typeface="Arial" panose="020B0604020202020204" pitchFamily="34" charset="0"/>
                <a:cs typeface="Arial" panose="020B0604020202020204" pitchFamily="34" charset="0"/>
              </a:rPr>
              <a:t>υποβάλλουν ηλεκτρονική αίτηση προς την Υπηρεσία Εξετάσεων για παροχή Διευκολύνσεων με όλα τα αναγκαία δικαιολογητικά</a:t>
            </a:r>
            <a:r>
              <a:rPr lang="en-US" sz="2800" b="1" baseline="0" dirty="0">
                <a:solidFill>
                  <a:schemeClr val="bg1"/>
                </a:solidFill>
                <a:latin typeface="Arial" panose="020B0604020202020204" pitchFamily="34" charset="0"/>
                <a:cs typeface="Arial" panose="020B0604020202020204" pitchFamily="34" charset="0"/>
              </a:rPr>
              <a:t> (</a:t>
            </a:r>
            <a:r>
              <a:rPr lang="el-GR" sz="2800" b="1" baseline="0" dirty="0">
                <a:solidFill>
                  <a:schemeClr val="bg1"/>
                </a:solidFill>
                <a:latin typeface="Arial" panose="020B0604020202020204" pitchFamily="34" charset="0"/>
                <a:cs typeface="Arial" panose="020B0604020202020204" pitchFamily="34" charset="0"/>
              </a:rPr>
              <a:t>ΕΕΕΑΕ, Ιατρική </a:t>
            </a:r>
            <a:r>
              <a:rPr lang="el-GR" sz="2800" b="1" dirty="0">
                <a:solidFill>
                  <a:schemeClr val="bg1"/>
                </a:solidFill>
                <a:latin typeface="Arial" panose="020B0604020202020204" pitchFamily="34" charset="0"/>
                <a:cs typeface="Arial" panose="020B0604020202020204" pitchFamily="34" charset="0"/>
              </a:rPr>
              <a:t>Β</a:t>
            </a:r>
            <a:r>
              <a:rPr lang="el-GR" sz="2800" b="1" baseline="0" dirty="0">
                <a:solidFill>
                  <a:schemeClr val="bg1"/>
                </a:solidFill>
                <a:latin typeface="Arial" panose="020B0604020202020204" pitchFamily="34" charset="0"/>
                <a:cs typeface="Arial" panose="020B0604020202020204" pitchFamily="34" charset="0"/>
              </a:rPr>
              <a:t>εβαίωση). Άτομα με Κατ΄ Οίκον Εκπαίδευση υποβάλλουν επίσης αντίστοιχη Αίτηση.</a:t>
            </a:r>
            <a:endParaRPr lang="el-GR" sz="2800" b="1" dirty="0">
              <a:solidFill>
                <a:schemeClr val="bg1"/>
              </a:solidFill>
              <a:latin typeface="Arial" panose="020B0604020202020204" pitchFamily="34" charset="0"/>
              <a:cs typeface="Arial" panose="020B0604020202020204" pitchFamily="34" charset="0"/>
            </a:endParaRPr>
          </a:p>
        </p:txBody>
      </p:sp>
      <p:sp>
        <p:nvSpPr>
          <p:cNvPr id="5" name="Date Placeholder 4">
            <a:extLst>
              <a:ext uri="{FF2B5EF4-FFF2-40B4-BE49-F238E27FC236}">
                <a16:creationId xmlns:a16="http://schemas.microsoft.com/office/drawing/2014/main" id="{8CD7A496-500C-A95D-D723-C528ABBB4172}"/>
              </a:ext>
            </a:extLst>
          </p:cNvPr>
          <p:cNvSpPr>
            <a:spLocks noGrp="1"/>
          </p:cNvSpPr>
          <p:nvPr>
            <p:ph type="dt" sz="half" idx="10"/>
          </p:nvPr>
        </p:nvSpPr>
        <p:spPr>
          <a:xfrm>
            <a:off x="8904201" y="624840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36637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44214" y="477669"/>
            <a:ext cx="9779669" cy="861236"/>
          </a:xfrm>
        </p:spPr>
        <p:txBody>
          <a:bodyPr>
            <a:normAutofit/>
          </a:bodyPr>
          <a:lstStyle/>
          <a:p>
            <a:pPr lvl="0" latinLnBrk="1">
              <a:lnSpc>
                <a:spcPct val="100000"/>
              </a:lnSpc>
              <a:spcBef>
                <a:spcPts val="0"/>
              </a:spcBef>
            </a:pPr>
            <a:r>
              <a:rPr lang="el-GR" sz="3200" b="1" cap="none" dirty="0">
                <a:solidFill>
                  <a:schemeClr val="bg1"/>
                </a:solidFill>
                <a:latin typeface="Arial" panose="020B0604020202020204" pitchFamily="34" charset="0"/>
                <a:ea typeface="+mn-ea"/>
                <a:cs typeface="Arial" panose="020B0604020202020204" pitchFamily="34" charset="0"/>
              </a:rPr>
              <a:t>ΑΙΤΗΣΗ/ΜΗΧΑΝΟΓΡΑΦΙΚΟ ΔΕΛΤΙΟ ΕΛΛΑΔΑΣ  (1)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57988" y="1920240"/>
            <a:ext cx="10407317" cy="4336098"/>
          </a:xfrm>
        </p:spPr>
        <p:txBody>
          <a:bodyPr/>
          <a:lstStyle/>
          <a:p>
            <a:pPr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l-GR" altLang="en-US" sz="3200" b="1" cap="none" dirty="0">
                <a:solidFill>
                  <a:srgbClr val="002060"/>
                </a:solidFill>
                <a:latin typeface="Arial" panose="020B0604020202020204" pitchFamily="34" charset="0"/>
                <a:cs typeface="Arial" panose="020B0604020202020204" pitchFamily="34" charset="0"/>
              </a:rPr>
              <a:t>Ιούλιος</a:t>
            </a:r>
            <a:r>
              <a:rPr lang="en-US" altLang="en-US" sz="3200" b="1" cap="none" dirty="0">
                <a:solidFill>
                  <a:srgbClr val="002060"/>
                </a:solidFill>
                <a:latin typeface="Arial" panose="020B0604020202020204" pitchFamily="34" charset="0"/>
                <a:cs typeface="Arial" panose="020B0604020202020204" pitchFamily="34" charset="0"/>
              </a:rPr>
              <a:t> 202</a:t>
            </a:r>
            <a:r>
              <a:rPr lang="el-GR" altLang="en-US" sz="3200" b="1" cap="none" dirty="0">
                <a:solidFill>
                  <a:srgbClr val="002060"/>
                </a:solidFill>
                <a:latin typeface="Arial" panose="020B0604020202020204" pitchFamily="34" charset="0"/>
                <a:cs typeface="Arial" panose="020B0604020202020204" pitchFamily="34" charset="0"/>
              </a:rPr>
              <a:t>5</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a:t>
            </a:r>
          </a:p>
          <a:p>
            <a:pPr latinLnBrk="1">
              <a:lnSpc>
                <a:spcPct val="100000"/>
              </a:lnSpc>
              <a:spcBef>
                <a:spcPts val="0"/>
              </a:spcBef>
              <a:buClr>
                <a:srgbClr val="009999"/>
              </a:buClr>
              <a:buSzPct val="120000"/>
            </a:pPr>
            <a:r>
              <a:rPr lang="el-GR" altLang="en-US" sz="2800" b="1" cap="none" dirty="0">
                <a:solidFill>
                  <a:srgbClr val="002060"/>
                </a:solidFill>
                <a:latin typeface="Arial" panose="020B0604020202020204" pitchFamily="34" charset="0"/>
                <a:cs typeface="Arial" panose="020B0604020202020204" pitchFamily="34" charset="0"/>
              </a:rPr>
              <a:t>                  Β΄ΦΑΣΗ </a:t>
            </a:r>
            <a:r>
              <a:rPr lang="el-GR" altLang="en-US" sz="2800" b="1" dirty="0">
                <a:solidFill>
                  <a:srgbClr val="002060"/>
                </a:solidFill>
                <a:latin typeface="Arial" pitchFamily="34" charset="0"/>
                <a:cs typeface="Arial" pitchFamily="34" charset="0"/>
              </a:rPr>
              <a:t>ΔΙΑΔΙΚΑΣΙΑΣ για πρΟσβαση                 </a:t>
            </a:r>
          </a:p>
          <a:p>
            <a:pPr latinLnBrk="1">
              <a:lnSpc>
                <a:spcPct val="100000"/>
              </a:lnSpc>
              <a:spcBef>
                <a:spcPts val="0"/>
              </a:spcBef>
              <a:buClr>
                <a:srgbClr val="009999"/>
              </a:buClr>
              <a:buSzPct val="120000"/>
            </a:pPr>
            <a:r>
              <a:rPr lang="el-GR" altLang="en-US" sz="2800" b="1" dirty="0">
                <a:solidFill>
                  <a:srgbClr val="002060"/>
                </a:solidFill>
                <a:latin typeface="Arial" pitchFamily="34" charset="0"/>
                <a:cs typeface="Arial" pitchFamily="34" charset="0"/>
              </a:rPr>
              <a:t>                     στα ααει ΕλλΑδας</a:t>
            </a:r>
          </a:p>
          <a:p>
            <a:pPr lvl="0" latinLnBrk="1">
              <a:lnSpc>
                <a:spcPct val="100000"/>
              </a:lnSpc>
              <a:spcBef>
                <a:spcPts val="0"/>
              </a:spcBef>
              <a:buClr>
                <a:srgbClr val="009999"/>
              </a:buClr>
              <a:buSzPct val="120000"/>
            </a:pPr>
            <a:r>
              <a:rPr lang="el-GR"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en-US" sz="2800" b="1"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8000" lvl="0" indent="-447675" latinLnBrk="1">
              <a:lnSpc>
                <a:spcPct val="100000"/>
              </a:lnSpc>
              <a:spcBef>
                <a:spcPts val="0"/>
              </a:spcBef>
              <a:buClr>
                <a:srgbClr val="FF0000"/>
              </a:buClr>
              <a:buSzPct val="120000"/>
              <a:buFont typeface="Wingdings" panose="05000000000000000000" pitchFamily="2" charset="2"/>
              <a:buChar char="Ø"/>
            </a:pPr>
            <a:r>
              <a:rPr lang="el-GR"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Δήλωση Σειράς Προτίμησης για </a:t>
            </a:r>
          </a:p>
          <a:p>
            <a:pPr lvl="0" latinLnBrk="1">
              <a:lnSpc>
                <a:spcPct val="100000"/>
              </a:lnSpc>
              <a:spcBef>
                <a:spcPts val="0"/>
              </a:spcBef>
              <a:buClr>
                <a:srgbClr val="44546A">
                  <a:lumMod val="60000"/>
                  <a:lumOff val="40000"/>
                </a:srgbClr>
              </a:buClr>
              <a:buSzPct val="120000"/>
            </a:pPr>
            <a:r>
              <a:rPr lang="el-GR" altLang="en-US"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Σχολές/Τμήματα της Ελλάδας </a:t>
            </a:r>
          </a:p>
          <a:p>
            <a:pPr marL="108000" lvl="0" indent="-447675" latinLnBrk="1">
              <a:lnSpc>
                <a:spcPct val="100000"/>
              </a:lnSpc>
              <a:spcBef>
                <a:spcPts val="0"/>
              </a:spcBef>
              <a:buClr>
                <a:srgbClr val="44546A">
                  <a:lumMod val="60000"/>
                  <a:lumOff val="40000"/>
                </a:srgbClr>
              </a:buClr>
              <a:buSzPct val="120000"/>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Pct val="120000"/>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4" name="Picture 3"/>
          <p:cNvPicPr>
            <a:picLocks noChangeAspect="1"/>
          </p:cNvPicPr>
          <p:nvPr/>
        </p:nvPicPr>
        <p:blipFill>
          <a:blip r:embed="rId3"/>
          <a:stretch>
            <a:fillRect/>
          </a:stretch>
        </p:blipFill>
        <p:spPr>
          <a:xfrm>
            <a:off x="7325250" y="3521815"/>
            <a:ext cx="3840055" cy="2858516"/>
          </a:xfrm>
          <a:prstGeom prst="rect">
            <a:avLst/>
          </a:prstGeom>
        </p:spPr>
      </p:pic>
      <p:pic>
        <p:nvPicPr>
          <p:cNvPr id="6" name="Picture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781660" y="141227"/>
            <a:ext cx="1334139" cy="1321813"/>
          </a:xfrm>
          <a:prstGeom prst="rect">
            <a:avLst/>
          </a:prstGeom>
        </p:spPr>
      </p:pic>
      <p:pic>
        <p:nvPicPr>
          <p:cNvPr id="7" name="Picture 6" descr="ID# 2101 - Badge of the Flag of Greece - Presentation Clipart">
            <a:extLst>
              <a:ext uri="{FF2B5EF4-FFF2-40B4-BE49-F238E27FC236}">
                <a16:creationId xmlns:a16="http://schemas.microsoft.com/office/drawing/2014/main" id="{5C9ACB14-9C16-D5A4-DBCC-266205A517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695" y="1920240"/>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E5034666-7C01-80B9-6453-058E8513D119}"/>
              </a:ext>
            </a:extLst>
          </p:cNvPr>
          <p:cNvSpPr>
            <a:spLocks noGrp="1"/>
          </p:cNvSpPr>
          <p:nvPr>
            <p:ph type="dt" sz="half" idx="10"/>
          </p:nvPr>
        </p:nvSpPr>
        <p:spPr>
          <a:xfrm>
            <a:off x="9141342" y="6343903"/>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831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4159" y="890336"/>
            <a:ext cx="10743682" cy="59129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(2)</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26432" y="2077567"/>
            <a:ext cx="8734926" cy="3288517"/>
          </a:xfrm>
        </p:spPr>
        <p:txBody>
          <a:bodyPr>
            <a:normAutofit lnSpcReduction="10000"/>
          </a:bodyPr>
          <a:lstStyle/>
          <a:p>
            <a:pPr lvl="0" algn="just" defTabSz="685800">
              <a:lnSpc>
                <a:spcPct val="9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Κύπριοι απόφοιτοι εντάσσονται στην Κατηγορία:</a:t>
            </a:r>
          </a:p>
          <a:p>
            <a:pPr lvl="0" algn="just" defTabSz="685800">
              <a:lnSpc>
                <a:spcPct val="150000"/>
              </a:lnSpc>
              <a:spcBef>
                <a:spcPts val="750"/>
              </a:spcBef>
              <a:buSzTx/>
            </a:pPr>
            <a:r>
              <a:rPr lang="el-GR" sz="3600" b="1" cap="none" dirty="0">
                <a:solidFill>
                  <a:schemeClr val="bg2"/>
                </a:solidFill>
                <a:latin typeface="Arial" pitchFamily="34" charset="0"/>
                <a:cs typeface="Arial" pitchFamily="34" charset="0"/>
              </a:rPr>
              <a:t>Αλλοδαπών/Αλλογενών αποφοίτων Λυκείων / ΤΕΣΕΚ ή αντίστοιχων σχολείων Κρατών - Μελών της Ε.Ε.</a:t>
            </a:r>
          </a:p>
          <a:p>
            <a:endParaRPr lang="en-GB" sz="2400"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63032" y="22881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4D74B15B-2306-2668-9795-284589F16A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7F54A71-BB8B-47BD-0E64-462BFB0355C7}"/>
              </a:ext>
            </a:extLst>
          </p:cNvPr>
          <p:cNvSpPr>
            <a:spLocks noGrp="1"/>
          </p:cNvSpPr>
          <p:nvPr>
            <p:ph type="dt" sz="half" idx="10"/>
          </p:nvPr>
        </p:nvSpPr>
        <p:spPr>
          <a:xfrm>
            <a:off x="8888679" y="626406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59087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C560-7515-4D60-BCCD-F82FD2D6BBD3}"/>
              </a:ext>
            </a:extLst>
          </p:cNvPr>
          <p:cNvSpPr>
            <a:spLocks noGrp="1"/>
          </p:cNvSpPr>
          <p:nvPr>
            <p:ph type="title"/>
          </p:nvPr>
        </p:nvSpPr>
        <p:spPr>
          <a:xfrm>
            <a:off x="962526" y="1027591"/>
            <a:ext cx="9781674" cy="1470925"/>
          </a:xfrm>
        </p:spPr>
        <p:txBody>
          <a:bodyPr>
            <a:normAutofit fontScale="90000"/>
          </a:bodyPr>
          <a:lstStyle/>
          <a:p>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cap="none" dirty="0">
                <a:solidFill>
                  <a:schemeClr val="bg1"/>
                </a:solidFill>
                <a:latin typeface="Arial" panose="020B0604020202020204" pitchFamily="34" charset="0"/>
                <a:cs typeface="Arial" panose="020B0604020202020204" pitchFamily="34" charset="0"/>
              </a:rPr>
              <a:t>ΑΙΤΗΣΗ/ΜΗΧΑΝΟΓΡΑΦΙΚΟ ΔΕΛΤΙΟ ΕΛΛΑΔΑΣ  (3)</a:t>
            </a:r>
            <a:b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2700" cap="none" dirty="0">
                <a:solidFill>
                  <a:schemeClr val="bg1"/>
                </a:solidFill>
                <a:latin typeface="Arial" pitchFamily="34" charset="0"/>
                <a:cs typeface="Arial" pitchFamily="34" charset="0"/>
              </a:rPr>
              <a:t>Βασική/απαραίτητη προϋπόθεση της όλης διαδικασίας είναι η προσεκτική μελέτη των </a:t>
            </a:r>
            <a:r>
              <a:rPr lang="el-GR" sz="2700" b="1" cap="none" dirty="0">
                <a:solidFill>
                  <a:schemeClr val="bg1"/>
                </a:solidFill>
                <a:latin typeface="Arial" pitchFamily="34" charset="0"/>
                <a:cs typeface="Arial" pitchFamily="34" charset="0"/>
              </a:rPr>
              <a:t>4</a:t>
            </a:r>
            <a:r>
              <a:rPr lang="el-GR" sz="2700" cap="none" dirty="0">
                <a:solidFill>
                  <a:schemeClr val="bg1"/>
                </a:solidFill>
                <a:latin typeface="Arial" pitchFamily="34" charset="0"/>
                <a:cs typeface="Arial" pitchFamily="34" charset="0"/>
              </a:rPr>
              <a:t> </a:t>
            </a:r>
            <a:r>
              <a:rPr lang="el-GR" sz="2700" b="1" cap="none" dirty="0">
                <a:solidFill>
                  <a:schemeClr val="bg1"/>
                </a:solidFill>
                <a:latin typeface="Arial" pitchFamily="34" charset="0"/>
                <a:cs typeface="Arial" pitchFamily="34" charset="0"/>
              </a:rPr>
              <a:t>Επιστημονικών Πεδίων</a:t>
            </a:r>
            <a:r>
              <a:rPr lang="el-GR" sz="2700" cap="none" dirty="0">
                <a:solidFill>
                  <a:schemeClr val="bg1"/>
                </a:solidFill>
                <a:latin typeface="Arial" pitchFamily="34" charset="0"/>
                <a:cs typeface="Arial" pitchFamily="34" charset="0"/>
              </a:rPr>
              <a:t>, στα οποία ταξινομούνται οι Σχολές/Τμήματα των Δημοσίων ΑΑΕΙ Ελλάδας. </a:t>
            </a:r>
            <a:br>
              <a:rPr lang="el-GR" sz="3600" cap="none" dirty="0">
                <a:solidFill>
                  <a:schemeClr val="bg1"/>
                </a:solidFill>
                <a:latin typeface="Arial" pitchFamily="34" charset="0"/>
                <a:cs typeface="Arial" pitchFamily="34" charset="0"/>
              </a:rPr>
            </a:br>
            <a:endParaRPr lang="en-US" dirty="0"/>
          </a:p>
        </p:txBody>
      </p:sp>
      <p:sp>
        <p:nvSpPr>
          <p:cNvPr id="3" name="Date Placeholder 2">
            <a:extLst>
              <a:ext uri="{FF2B5EF4-FFF2-40B4-BE49-F238E27FC236}">
                <a16:creationId xmlns:a16="http://schemas.microsoft.com/office/drawing/2014/main" id="{0F9C5EFC-DD09-DEE4-2079-D30A7DD0BE8B}"/>
              </a:ext>
            </a:extLst>
          </p:cNvPr>
          <p:cNvSpPr>
            <a:spLocks noGrp="1"/>
          </p:cNvSpPr>
          <p:nvPr>
            <p:ph type="dt" sz="half" idx="10"/>
          </p:nvPr>
        </p:nvSpPr>
        <p:spPr>
          <a:xfrm>
            <a:off x="9141342" y="624723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10" name="Picture 9">
            <a:extLst>
              <a:ext uri="{FF2B5EF4-FFF2-40B4-BE49-F238E27FC236}">
                <a16:creationId xmlns:a16="http://schemas.microsoft.com/office/drawing/2014/main" id="{744331F1-CCAE-80D3-A912-EDBB1737D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graphicFrame>
        <p:nvGraphicFramePr>
          <p:cNvPr id="11" name="Table 11">
            <a:extLst>
              <a:ext uri="{FF2B5EF4-FFF2-40B4-BE49-F238E27FC236}">
                <a16:creationId xmlns:a16="http://schemas.microsoft.com/office/drawing/2014/main" id="{41384C35-D590-7239-02CA-40FC3E001F5D}"/>
              </a:ext>
            </a:extLst>
          </p:cNvPr>
          <p:cNvGraphicFramePr>
            <a:graphicFrameLocks noGrp="1"/>
          </p:cNvGraphicFramePr>
          <p:nvPr>
            <p:extLst>
              <p:ext uri="{D42A27DB-BD31-4B8C-83A1-F6EECF244321}">
                <p14:modId xmlns:p14="http://schemas.microsoft.com/office/powerpoint/2010/main" val="360099553"/>
              </p:ext>
            </p:extLst>
          </p:nvPr>
        </p:nvGraphicFramePr>
        <p:xfrm>
          <a:off x="1289384" y="3274080"/>
          <a:ext cx="9613232" cy="2982341"/>
        </p:xfrm>
        <a:graphic>
          <a:graphicData uri="http://schemas.openxmlformats.org/drawingml/2006/table">
            <a:tbl>
              <a:tblPr firstRow="1" bandRow="1">
                <a:tableStyleId>{2D5ABB26-0587-4C30-8999-92F81FD0307C}</a:tableStyleId>
              </a:tblPr>
              <a:tblGrid>
                <a:gridCol w="2403308">
                  <a:extLst>
                    <a:ext uri="{9D8B030D-6E8A-4147-A177-3AD203B41FA5}">
                      <a16:colId xmlns:a16="http://schemas.microsoft.com/office/drawing/2014/main" val="1083155338"/>
                    </a:ext>
                  </a:extLst>
                </a:gridCol>
                <a:gridCol w="2403308">
                  <a:extLst>
                    <a:ext uri="{9D8B030D-6E8A-4147-A177-3AD203B41FA5}">
                      <a16:colId xmlns:a16="http://schemas.microsoft.com/office/drawing/2014/main" val="2065910914"/>
                    </a:ext>
                  </a:extLst>
                </a:gridCol>
                <a:gridCol w="2403308">
                  <a:extLst>
                    <a:ext uri="{9D8B030D-6E8A-4147-A177-3AD203B41FA5}">
                      <a16:colId xmlns:a16="http://schemas.microsoft.com/office/drawing/2014/main" val="2126359224"/>
                    </a:ext>
                  </a:extLst>
                </a:gridCol>
                <a:gridCol w="2403308">
                  <a:extLst>
                    <a:ext uri="{9D8B030D-6E8A-4147-A177-3AD203B41FA5}">
                      <a16:colId xmlns:a16="http://schemas.microsoft.com/office/drawing/2014/main" val="1106691500"/>
                    </a:ext>
                  </a:extLst>
                </a:gridCol>
              </a:tblGrid>
              <a:tr h="2757715">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1ο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ΑΝΘΡΩΠΙΣΤΙΚΩΝ, ΝΟΜΙΚΩΝ ΚΑΙ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ΚΟΙΝΩΝΙΚΩΝ 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2ο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ΘΕΤΙΚΩΝ ΚΑΙ ΤΕΧΝΟΛΟΓΙΚΩΝ </a:t>
                      </a:r>
                    </a:p>
                    <a:p>
                      <a:pPr lvl="0" algn="ctr" defTabSz="685800">
                        <a:lnSpc>
                          <a:spcPct val="90000"/>
                        </a:lnSpc>
                        <a:spcBef>
                          <a:spcPts val="750"/>
                        </a:spcBef>
                        <a:buClr>
                          <a:srgbClr val="009999"/>
                        </a:buClr>
                        <a:buSzPct val="120000"/>
                      </a:pPr>
                      <a:r>
                        <a:rPr lang="el-GR" sz="2000" b="1" u="none" cap="none" dirty="0">
                          <a:solidFill>
                            <a:schemeClr val="bg1"/>
                          </a:solidFill>
                          <a:latin typeface="Arial" panose="020B0604020202020204" pitchFamily="34" charset="0"/>
                          <a:cs typeface="Arial" panose="020B0604020202020204" pitchFamily="34" charset="0"/>
                        </a:rPr>
                        <a:t>ΕΠΙΣΤΗΜΩΝ</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lvl="0" algn="ctr" defTabSz="685800">
                        <a:lnSpc>
                          <a:spcPct val="90000"/>
                        </a:lnSpc>
                        <a:spcBef>
                          <a:spcPts val="750"/>
                        </a:spcBef>
                        <a:buClr>
                          <a:srgbClr val="009999"/>
                        </a:buClr>
                        <a:buSzPct val="120000"/>
                      </a:pPr>
                      <a:r>
                        <a:rPr lang="el-GR" sz="2800" b="1" u="sng" cap="none" dirty="0">
                          <a:solidFill>
                            <a:schemeClr val="bg1"/>
                          </a:solidFill>
                          <a:latin typeface="Arial" panose="020B0604020202020204" pitchFamily="34" charset="0"/>
                          <a:cs typeface="Arial" panose="020B0604020202020204" pitchFamily="34" charset="0"/>
                        </a:rPr>
                        <a:t>3ο</a:t>
                      </a:r>
                      <a:r>
                        <a:rPr lang="el-GR" sz="2000" b="1" u="sng" cap="none" dirty="0">
                          <a:solidFill>
                            <a:schemeClr val="bg1"/>
                          </a:solidFill>
                          <a:latin typeface="Arial" panose="020B0604020202020204" pitchFamily="34" charset="0"/>
                          <a:cs typeface="Arial" panose="020B0604020202020204" pitchFamily="34" charset="0"/>
                        </a:rPr>
                        <a:t> ΕΠΙΣΤΗΜΟΝΙΚΟ ΠΕΔΙΟ</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ΥΓΕΙΑΣ </a:t>
                      </a:r>
                      <a:endParaRPr lang="en-US" sz="2000" b="1" u="none" cap="none" dirty="0">
                        <a:solidFill>
                          <a:schemeClr val="bg1"/>
                        </a:solidFill>
                        <a:latin typeface="Arial" panose="020B0604020202020204" pitchFamily="34" charset="0"/>
                        <a:cs typeface="Arial" panose="020B0604020202020204" pitchFamily="34" charset="0"/>
                      </a:endParaRP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ΖΩΗΣ </a:t>
                      </a: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lvl="0" algn="ctr" defTabSz="685800">
                        <a:lnSpc>
                          <a:spcPct val="107000"/>
                        </a:lnSpc>
                        <a:spcBef>
                          <a:spcPts val="750"/>
                        </a:spcBef>
                        <a:buSzTx/>
                      </a:pPr>
                      <a:r>
                        <a:rPr lang="el-GR" sz="2800" b="1" u="sng" cap="none" dirty="0">
                          <a:solidFill>
                            <a:schemeClr val="bg1"/>
                          </a:solidFill>
                          <a:latin typeface="Arial" panose="020B0604020202020204" pitchFamily="34" charset="0"/>
                          <a:cs typeface="Arial" panose="020B0604020202020204" pitchFamily="34" charset="0"/>
                        </a:rPr>
                        <a:t>4ο</a:t>
                      </a:r>
                      <a:r>
                        <a:rPr lang="el-GR" sz="2000" b="1" u="sng" cap="none" dirty="0">
                          <a:solidFill>
                            <a:schemeClr val="bg1"/>
                          </a:solidFill>
                          <a:latin typeface="Arial" panose="020B0604020202020204" pitchFamily="34" charset="0"/>
                          <a:cs typeface="Arial" panose="020B0604020202020204" pitchFamily="34" charset="0"/>
                        </a:rPr>
                        <a:t> ΕΠΙΣΤΗΜΟΝΙΚΟ ΠΕΔΙΟ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ΕΠΙΣΤΗΜΩΝ ΟΙΚΟΝΟΜΙΑΣ </a:t>
                      </a:r>
                    </a:p>
                    <a:p>
                      <a:pPr lvl="0" algn="ctr" defTabSz="685800">
                        <a:lnSpc>
                          <a:spcPct val="107000"/>
                        </a:lnSpc>
                        <a:spcBef>
                          <a:spcPts val="750"/>
                        </a:spcBef>
                        <a:buSzTx/>
                      </a:pPr>
                      <a:r>
                        <a:rPr lang="el-GR" sz="2000" b="1" u="none" cap="none" dirty="0">
                          <a:solidFill>
                            <a:schemeClr val="bg1"/>
                          </a:solidFill>
                          <a:latin typeface="Arial" panose="020B0604020202020204" pitchFamily="34" charset="0"/>
                          <a:cs typeface="Arial" panose="020B0604020202020204" pitchFamily="34" charset="0"/>
                        </a:rPr>
                        <a:t>ΚΑΙ ΠΛΗΡΟΦΟΡΙΚΗΣ</a:t>
                      </a:r>
                      <a:r>
                        <a:rPr lang="el-GR" sz="2000" b="1" u="sng" cap="none" dirty="0">
                          <a:solidFill>
                            <a:schemeClr val="bg1"/>
                          </a:solidFill>
                          <a:latin typeface="Arial" panose="020B0604020202020204" pitchFamily="34" charset="0"/>
                          <a:cs typeface="Arial" panose="020B0604020202020204" pitchFamily="34" charset="0"/>
                        </a:rPr>
                        <a:t> </a:t>
                      </a:r>
                      <a:endParaRPr lang="en-US" sz="2000" b="1" u="sng" cap="none" dirty="0">
                        <a:solidFill>
                          <a:schemeClr val="bg1"/>
                        </a:solidFill>
                        <a:latin typeface="Arial" panose="020B0604020202020204" pitchFamily="34" charset="0"/>
                        <a:cs typeface="Arial" panose="020B0604020202020204" pitchFamily="34" charset="0"/>
                      </a:endParaRPr>
                    </a:p>
                    <a:p>
                      <a:pPr algn="ctr"/>
                      <a:endParaRPr lang="en-US"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1">
                        <a:lumMod val="75000"/>
                      </a:schemeClr>
                    </a:solidFill>
                  </a:tcPr>
                </a:tc>
                <a:extLst>
                  <a:ext uri="{0D108BD9-81ED-4DB2-BD59-A6C34878D82A}">
                    <a16:rowId xmlns:a16="http://schemas.microsoft.com/office/drawing/2014/main" val="2683640888"/>
                  </a:ext>
                </a:extLst>
              </a:tr>
            </a:tbl>
          </a:graphicData>
        </a:graphic>
      </p:graphicFrame>
      <p:pic>
        <p:nvPicPr>
          <p:cNvPr id="4" name="Picture 3" descr="ID# 2101 - Badge of the Flag of Greece - Presentation Clipart">
            <a:extLst>
              <a:ext uri="{FF2B5EF4-FFF2-40B4-BE49-F238E27FC236}">
                <a16:creationId xmlns:a16="http://schemas.microsoft.com/office/drawing/2014/main" id="{64278290-F3D4-3129-809E-B14A256423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54842"/>
            <a:ext cx="1130968"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232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3369" y="421696"/>
            <a:ext cx="10005261" cy="658957"/>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(4)</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915305" y="1268316"/>
            <a:ext cx="10005261" cy="5322750"/>
          </a:xfrm>
        </p:spPr>
        <p:txBody>
          <a:bodyPr>
            <a:noAutofit/>
          </a:bodyPr>
          <a:lstStyle/>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υποψήφιοι καλούνται να δηλώσουν τις Σχολές/Τμήματα των ΑΑΕΙ Ελλάδας που παρουσιάζονται</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στο Μηχανογραφικό Δελτίο, το οποίο</a:t>
            </a:r>
            <a:r>
              <a:rPr lang="en-US" sz="2400" b="1" cap="none" dirty="0">
                <a:solidFill>
                  <a:schemeClr val="bg1"/>
                </a:solidFill>
                <a:latin typeface="Arial" pitchFamily="34" charset="0"/>
                <a:cs typeface="Arial" pitchFamily="34" charset="0"/>
              </a:rPr>
              <a:t> </a:t>
            </a:r>
            <a:r>
              <a:rPr lang="el-GR" sz="2400" b="1" cap="none" dirty="0">
                <a:solidFill>
                  <a:schemeClr val="bg1"/>
                </a:solidFill>
                <a:latin typeface="Arial" pitchFamily="34" charset="0"/>
                <a:cs typeface="Arial" pitchFamily="34" charset="0"/>
              </a:rPr>
              <a:t>ανακοινώνεται από το Υπουργείο Παιδείας και Θρησκευμάτων της Ελλάδας </a:t>
            </a:r>
            <a:r>
              <a:rPr lang="el-GR" sz="2400" b="1" u="sng" cap="none" dirty="0">
                <a:solidFill>
                  <a:srgbClr val="FF0000"/>
                </a:solidFill>
                <a:latin typeface="Arial" pitchFamily="34" charset="0"/>
                <a:cs typeface="Arial" pitchFamily="34" charset="0"/>
              </a:rPr>
              <a:t>τον Ιούλιο</a:t>
            </a:r>
            <a:r>
              <a:rPr lang="el-GR" sz="2400" b="1" cap="none" dirty="0">
                <a:solidFill>
                  <a:srgbClr val="FF0000"/>
                </a:solidFill>
                <a:latin typeface="Arial" pitchFamily="34" charset="0"/>
                <a:cs typeface="Arial" pitchFamily="34" charset="0"/>
              </a:rPr>
              <a:t>.</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Οι όποιες αλλαγές στο Σύστημα της Τριτοβάθμιας Εκπαίδευσης της Ελλάδας, επηρεάζουν τη λειτουργία των ΑΑΕΙ της χώρας, τις προϋποθέσεις εισαγωγής σε αυτά και κατά συνέπεια και το Μηχανογραφικό Δελτίο των Αλλοδαπών Αλλογενών.</a:t>
            </a:r>
          </a:p>
          <a:p>
            <a:pPr marL="342900" lvl="0" indent="-342900" algn="just" defTabSz="685800">
              <a:lnSpc>
                <a:spcPct val="100000"/>
              </a:lnSpc>
              <a:spcBef>
                <a:spcPts val="1200"/>
              </a:spcBef>
              <a:spcAft>
                <a:spcPts val="1200"/>
              </a:spcAft>
              <a:buSzTx/>
              <a:buFont typeface="Arial" panose="020B0604020202020204" pitchFamily="34" charset="0"/>
              <a:buChar char="•"/>
            </a:pPr>
            <a:r>
              <a:rPr lang="el-GR" sz="2400" b="1" cap="none" dirty="0">
                <a:solidFill>
                  <a:schemeClr val="bg1"/>
                </a:solidFill>
                <a:latin typeface="Arial" pitchFamily="34" charset="0"/>
                <a:cs typeface="Arial" pitchFamily="34" charset="0"/>
              </a:rPr>
              <a:t>Οποιαδήποτε επέμβαση από το ΥΠΑΝ της Κύπρου στο Μηχανογραφικό Δελτίο της Ελλάδας είναι </a:t>
            </a:r>
            <a:r>
              <a:rPr lang="el-GR" sz="2400" b="1" u="sng" cap="none" dirty="0">
                <a:solidFill>
                  <a:srgbClr val="FF0000"/>
                </a:solidFill>
                <a:latin typeface="Arial" pitchFamily="34" charset="0"/>
                <a:cs typeface="Arial" pitchFamily="34" charset="0"/>
              </a:rPr>
              <a:t>ΑΔΥΝΑΤΗ.</a:t>
            </a:r>
          </a:p>
          <a:p>
            <a:pPr lvl="0" algn="just" defTabSz="685800">
              <a:lnSpc>
                <a:spcPct val="100000"/>
              </a:lnSpc>
              <a:spcBef>
                <a:spcPts val="1200"/>
              </a:spcBef>
              <a:spcAft>
                <a:spcPts val="1200"/>
              </a:spcAft>
              <a:buSzTx/>
            </a:pPr>
            <a:endParaRPr lang="el-GR" sz="2800" b="1" cap="none" dirty="0">
              <a:solidFill>
                <a:prstClr val="black">
                  <a:lumMod val="75000"/>
                  <a:lumOff val="25000"/>
                </a:prstClr>
              </a:solidFill>
              <a:latin typeface="Arial" pitchFamily="34" charset="0"/>
              <a:cs typeface="Arial" pitchFamily="34" charset="0"/>
            </a:endParaRPr>
          </a:p>
          <a:p>
            <a:pPr>
              <a:lnSpc>
                <a:spcPct val="100000"/>
              </a:lnSpc>
              <a:spcBef>
                <a:spcPts val="1200"/>
              </a:spcBef>
              <a:spcAft>
                <a:spcPts val="1200"/>
              </a:spcAft>
            </a:pP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51955" y="135685"/>
            <a:ext cx="1320302" cy="1308104"/>
          </a:xfrm>
          <a:prstGeom prst="rect">
            <a:avLst/>
          </a:prstGeom>
        </p:spPr>
      </p:pic>
      <p:pic>
        <p:nvPicPr>
          <p:cNvPr id="6" name="Picture 5" descr="ID# 2101 - Badge of the Flag of Greece - Presentation Clipart">
            <a:extLst>
              <a:ext uri="{FF2B5EF4-FFF2-40B4-BE49-F238E27FC236}">
                <a16:creationId xmlns:a16="http://schemas.microsoft.com/office/drawing/2014/main" id="{8E72ABF2-5C8B-0E23-1B82-03F8D84AB2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0778290-C760-CCD1-2B33-6C5C3756D6F3}"/>
              </a:ext>
            </a:extLst>
          </p:cNvPr>
          <p:cNvSpPr>
            <a:spLocks noGrp="1"/>
          </p:cNvSpPr>
          <p:nvPr>
            <p:ph type="dt" sz="half" idx="10"/>
          </p:nvPr>
        </p:nvSpPr>
        <p:spPr>
          <a:xfrm>
            <a:off x="9092671" y="6253741"/>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2077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1624" y="495300"/>
            <a:ext cx="9759489" cy="779688"/>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(5)</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11624" y="1274988"/>
            <a:ext cx="10449934" cy="5087712"/>
          </a:xfrm>
        </p:spPr>
        <p:txBody>
          <a:bodyPr>
            <a:normAutofit fontScale="92500"/>
          </a:bodyPr>
          <a:lstStyle/>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Τρόπος  Καταχώρισης        </a:t>
            </a:r>
            <a:r>
              <a:rPr lang="en-US" sz="2800" b="1" cap="none" dirty="0">
                <a:solidFill>
                  <a:schemeClr val="bg2"/>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https://ksa.schools.ac.cy/</a:t>
            </a:r>
            <a:r>
              <a:rPr lang="el-GR" sz="2800" b="1" cap="none" dirty="0">
                <a:solidFill>
                  <a:schemeClr val="bg2"/>
                </a:solidFill>
                <a:latin typeface="Arial" pitchFamily="34" charset="0"/>
                <a:cs typeface="Arial" pitchFamily="34" charset="0"/>
              </a:rPr>
              <a:t>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Η Αίτηση/Μηχανογραφικό Δελτίο για τα ΑΑΕΙ Ελλάδας </a:t>
            </a:r>
          </a:p>
          <a:p>
            <a:pPr lvl="0" defTabSz="685800">
              <a:lnSpc>
                <a:spcPct val="150000"/>
              </a:lnSpc>
              <a:spcBef>
                <a:spcPts val="750"/>
              </a:spcBef>
              <a:buSzTx/>
            </a:pPr>
            <a:r>
              <a:rPr lang="el-GR" sz="2800" b="1" cap="none" dirty="0">
                <a:solidFill>
                  <a:schemeClr val="bg1"/>
                </a:solidFill>
                <a:latin typeface="Arial" pitchFamily="34" charset="0"/>
                <a:cs typeface="Arial" pitchFamily="34" charset="0"/>
              </a:rPr>
              <a:t>υποβάλλεται ηλεκτρονικά τον </a:t>
            </a:r>
            <a:r>
              <a:rPr lang="el-GR" sz="2800" b="1" u="sng" cap="none" dirty="0">
                <a:solidFill>
                  <a:schemeClr val="bg1"/>
                </a:solidFill>
                <a:latin typeface="Arial" pitchFamily="34" charset="0"/>
                <a:cs typeface="Arial" pitchFamily="34" charset="0"/>
              </a:rPr>
              <a:t>Ιούλιο </a:t>
            </a:r>
            <a:r>
              <a:rPr lang="el-GR" altLang="en-US" sz="2800" b="1" cap="none" dirty="0">
                <a:solidFill>
                  <a:schemeClr val="bg1"/>
                </a:solidFill>
                <a:latin typeface="Arial" pitchFamily="34" charset="0"/>
                <a:cs typeface="Arial" pitchFamily="34" charset="0"/>
              </a:rPr>
              <a:t>(αναμένονται λεπτομέρειες) </a:t>
            </a:r>
            <a:endParaRPr lang="el-GR" sz="2800" b="1" cap="none" dirty="0">
              <a:solidFill>
                <a:schemeClr val="bg1"/>
              </a:solidFill>
              <a:latin typeface="Arial" pitchFamily="34" charset="0"/>
              <a:cs typeface="Arial" pitchFamily="34" charset="0"/>
            </a:endParaRP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Υπενθύμιση</a:t>
            </a:r>
            <a:r>
              <a:rPr lang="en-US" sz="2800" b="1" cap="none" dirty="0">
                <a:solidFill>
                  <a:srgbClr val="FF0000"/>
                </a:solidFill>
                <a:latin typeface="Arial" pitchFamily="34" charset="0"/>
                <a:cs typeface="Arial" pitchFamily="34" charset="0"/>
              </a:rPr>
              <a:t>: </a:t>
            </a:r>
            <a:r>
              <a:rPr lang="el-GR" sz="2800" b="1" cap="none" dirty="0">
                <a:solidFill>
                  <a:schemeClr val="bg1"/>
                </a:solidFill>
                <a:latin typeface="Arial" pitchFamily="34" charset="0"/>
                <a:cs typeface="Arial" pitchFamily="34" charset="0"/>
              </a:rPr>
              <a:t>Για να μπορούν οι υποψήφιοι να διεκδικήσουν θέση στα ΑΑΕΙ Ελλάδας τον Ιούλιο 2025, </a:t>
            </a:r>
            <a:r>
              <a:rPr lang="el-GR" sz="2800" b="1" u="sng" cap="none" dirty="0">
                <a:solidFill>
                  <a:srgbClr val="FF0000"/>
                </a:solidFill>
                <a:latin typeface="Arial" pitchFamily="34" charset="0"/>
                <a:cs typeface="Arial" pitchFamily="34" charset="0"/>
              </a:rPr>
              <a:t>θα πρέπει να έχουν δηλώσει Πλαίσια Πρόσβασης που περιλαμβάνουν Σχολές της   </a:t>
            </a:r>
          </a:p>
          <a:p>
            <a:pPr lvl="0" defTabSz="685800">
              <a:lnSpc>
                <a:spcPct val="150000"/>
              </a:lnSpc>
              <a:spcBef>
                <a:spcPts val="750"/>
              </a:spcBef>
              <a:buSzTx/>
            </a:pPr>
            <a:r>
              <a:rPr lang="el-GR" sz="2800" b="1" u="sng" cap="none" dirty="0">
                <a:solidFill>
                  <a:srgbClr val="FF0000"/>
                </a:solidFill>
                <a:latin typeface="Arial" pitchFamily="34" charset="0"/>
                <a:cs typeface="Arial" pitchFamily="34" charset="0"/>
              </a:rPr>
              <a:t>     Ελλάδας από τον Μάρτιο 2025 (5-19 Μαρτίου 2025). </a:t>
            </a:r>
            <a:endParaRPr lang="en-GB" sz="2800" u="sng" dirty="0">
              <a:solidFill>
                <a:srgbClr val="FF0000"/>
              </a:solidFill>
            </a:endParaRPr>
          </a:p>
          <a:p>
            <a:pPr lvl="0" defTabSz="685800">
              <a:lnSpc>
                <a:spcPct val="150000"/>
              </a:lnSpc>
              <a:spcBef>
                <a:spcPts val="750"/>
              </a:spcBef>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dirty="0">
              <a:solidFill>
                <a:schemeClr val="tx1"/>
              </a:solidFill>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CB8AE5E-D52D-5B75-FF75-1D6FBB4CA7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40CA09A5-4C07-6CEA-76D4-A617AB5FC6AD}"/>
              </a:ext>
            </a:extLst>
          </p:cNvPr>
          <p:cNvSpPr>
            <a:spLocks noGrp="1"/>
          </p:cNvSpPr>
          <p:nvPr>
            <p:ph type="dt" sz="half" idx="10"/>
          </p:nvPr>
        </p:nvSpPr>
        <p:spPr>
          <a:xfrm>
            <a:off x="8637176" y="618013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630271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4555" y="504472"/>
            <a:ext cx="10099221" cy="733349"/>
          </a:xfrm>
        </p:spPr>
        <p:txBody>
          <a:bodyPr>
            <a:normAutofit/>
          </a:bodyPr>
          <a:lstStyle/>
          <a:p>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  (6)</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42172" y="1274019"/>
            <a:ext cx="10343986" cy="5263430"/>
          </a:xfrm>
        </p:spPr>
        <p:txBody>
          <a:bodyPr>
            <a:normAutofit/>
          </a:bodyPr>
          <a:lstStyle/>
          <a:p>
            <a:pPr marL="180000" lvl="0" algn="just" defTabSz="685800">
              <a:lnSpc>
                <a:spcPct val="100000"/>
              </a:lnSpc>
              <a:spcBef>
                <a:spcPts val="1200"/>
              </a:spcBef>
              <a:spcAft>
                <a:spcPts val="1200"/>
              </a:spcAft>
              <a:buClr>
                <a:srgbClr val="009999"/>
              </a:buClr>
              <a:buSzPct val="120000"/>
            </a:pPr>
            <a:r>
              <a:rPr lang="el-GR" altLang="en-US" sz="2800" b="1" cap="none" dirty="0">
                <a:solidFill>
                  <a:schemeClr val="bg1"/>
                </a:solidFill>
                <a:latin typeface="Arial" pitchFamily="34" charset="0"/>
                <a:cs typeface="Arial" pitchFamily="34" charset="0"/>
              </a:rPr>
              <a:t>Σύμφωνα με τις οδηγίες συμπλήρωσης της Αίτησης/ Μηχανογραφικού Δελτίου Ελλάδας, οι υποψήφιοι επιλέγουν μέχρι 20 </a:t>
            </a:r>
            <a:r>
              <a:rPr lang="el-GR" sz="2800" b="1" cap="none" dirty="0">
                <a:solidFill>
                  <a:schemeClr val="bg1"/>
                </a:solidFill>
                <a:latin typeface="Arial" pitchFamily="34" charset="0"/>
                <a:cs typeface="Arial" pitchFamily="34" charset="0"/>
              </a:rPr>
              <a:t>Σχολές/Τμήματα από </a:t>
            </a:r>
            <a:r>
              <a:rPr lang="el-GR" sz="2800" b="1" u="sng" cap="none" dirty="0">
                <a:solidFill>
                  <a:srgbClr val="FF0000"/>
                </a:solidFill>
                <a:latin typeface="Arial" pitchFamily="34" charset="0"/>
                <a:cs typeface="Arial" pitchFamily="34" charset="0"/>
              </a:rPr>
              <a:t>ΕΝΑ ΜΟΝΟ</a:t>
            </a:r>
            <a:r>
              <a:rPr lang="el-GR" sz="2800" b="1" cap="none" dirty="0">
                <a:solidFill>
                  <a:srgbClr val="FF0000"/>
                </a:solidFill>
                <a:latin typeface="Arial" pitchFamily="34" charset="0"/>
                <a:cs typeface="Arial" pitchFamily="34" charset="0"/>
              </a:rPr>
              <a:t> </a:t>
            </a:r>
            <a:r>
              <a:rPr lang="el-GR" altLang="en-US" sz="2800" b="1" cap="none" dirty="0">
                <a:solidFill>
                  <a:srgbClr val="FF0000"/>
                </a:solidFill>
                <a:latin typeface="Arial" pitchFamily="34" charset="0"/>
                <a:cs typeface="Arial" pitchFamily="34" charset="0"/>
              </a:rPr>
              <a:t>Επιστημονικό Πεδίο, </a:t>
            </a:r>
            <a:r>
              <a:rPr lang="el-GR" altLang="en-US" sz="2800" b="1" u="sng" cap="none" dirty="0">
                <a:solidFill>
                  <a:schemeClr val="bg1"/>
                </a:solidFill>
                <a:effectLst>
                  <a:outerShdw blurRad="38100" dist="38100" dir="2700000" algn="tl">
                    <a:srgbClr val="000000">
                      <a:alpha val="43137"/>
                    </a:srgbClr>
                  </a:outerShdw>
                </a:effectLst>
                <a:latin typeface="Arial" pitchFamily="34" charset="0"/>
                <a:cs typeface="Arial" pitchFamily="34" charset="0"/>
              </a:rPr>
              <a:t>βάσει των προεπιλεγμένων Πλαισίων Πρόσβασης στην Α’ Φάση Διαδικασίας για Πρόσβαση στα ΑΑΕΙ Ελλάδας (Μάρτιος 2025).</a:t>
            </a:r>
          </a:p>
          <a:p>
            <a:pPr marL="180000" lvl="0" algn="just" defTabSz="685800">
              <a:lnSpc>
                <a:spcPct val="100000"/>
              </a:lnSpc>
              <a:spcBef>
                <a:spcPts val="1200"/>
              </a:spcBef>
              <a:spcAft>
                <a:spcPts val="1200"/>
              </a:spcAft>
              <a:buSzTx/>
            </a:pPr>
            <a:r>
              <a:rPr lang="el-GR" sz="2800" b="1" cap="none" dirty="0">
                <a:solidFill>
                  <a:schemeClr val="bg1"/>
                </a:solidFill>
                <a:latin typeface="Arial" pitchFamily="34" charset="0"/>
                <a:cs typeface="Arial" pitchFamily="34" charset="0"/>
              </a:rPr>
              <a:t>Όλες οι σχετικές ανακοινώσεις που αφορούν στην υποβολή του Μηχανογραφικού Δελτίου αναρτώνται στην ιστοσελίδα του ΥΠΑΝ </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www</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moec</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2800" b="1" cap="none" dirty="0" err="1">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gov</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cy</a:t>
            </a: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marL="180000" lvl="0" algn="just" defTabSz="685800">
              <a:lnSpc>
                <a:spcPct val="100000"/>
              </a:lnSpc>
              <a:spcBef>
                <a:spcPts val="1200"/>
              </a:spcBef>
              <a:spcAft>
                <a:spcPts val="1200"/>
              </a:spcAft>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EE89076A-6D8D-E6F1-055F-6E9B633F5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51683F1B-C776-9D91-9DB2-98C499AEFE4A}"/>
              </a:ext>
            </a:extLst>
          </p:cNvPr>
          <p:cNvSpPr>
            <a:spLocks noGrp="1"/>
          </p:cNvSpPr>
          <p:nvPr>
            <p:ph type="dt" sz="half" idx="10"/>
          </p:nvPr>
        </p:nvSpPr>
        <p:spPr>
          <a:xfrm>
            <a:off x="9216015" y="620852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155711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0485" y="286101"/>
            <a:ext cx="10426925" cy="1184824"/>
          </a:xfrm>
        </p:spPr>
        <p:txBody>
          <a:bodyPr>
            <a:normAutofit fontScale="90000"/>
          </a:bodyPr>
          <a:lstStyle/>
          <a:p>
            <a:pPr algn="ctr"/>
            <a:br>
              <a:rPr lang="el-GR" b="1" cap="none" dirty="0">
                <a:solidFill>
                  <a:schemeClr val="bg1"/>
                </a:solidFill>
                <a:latin typeface="Arial" panose="020B0604020202020204" pitchFamily="34" charset="0"/>
                <a:cs typeface="Arial" panose="020B0604020202020204" pitchFamily="34" charset="0"/>
              </a:rPr>
            </a:br>
            <a:r>
              <a:rPr lang="el-GR"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b="1" cap="none" dirty="0">
                <a:solidFill>
                  <a:schemeClr val="bg1"/>
                </a:solidFill>
                <a:latin typeface="Arial" panose="020B0604020202020204" pitchFamily="34" charset="0"/>
                <a:cs typeface="Arial" panose="020B0604020202020204" pitchFamily="34" charset="0"/>
              </a:rPr>
              <a:t> (</a:t>
            </a:r>
            <a:r>
              <a:rPr lang="el-GR" b="1" cap="none" dirty="0">
                <a:solidFill>
                  <a:schemeClr val="bg1"/>
                </a:solidFill>
                <a:latin typeface="Arial" panose="020B0604020202020204" pitchFamily="34" charset="0"/>
                <a:cs typeface="Arial" panose="020B0604020202020204" pitchFamily="34" charset="0"/>
              </a:rPr>
              <a:t>7</a:t>
            </a:r>
            <a:r>
              <a:rPr lang="en-US" b="1" cap="none" dirty="0">
                <a:solidFill>
                  <a:schemeClr val="bg1"/>
                </a:solidFill>
                <a:latin typeface="Arial" panose="020B0604020202020204" pitchFamily="34" charset="0"/>
                <a:cs typeface="Arial" panose="020B0604020202020204" pitchFamily="34" charset="0"/>
              </a:rPr>
              <a:t>)</a:t>
            </a:r>
            <a:br>
              <a:rPr lang="el-GR" sz="3600" b="1" dirty="0">
                <a:solidFill>
                  <a:schemeClr val="bg1"/>
                </a:solidFill>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286540" y="1470925"/>
            <a:ext cx="9760870" cy="4544864"/>
          </a:xfrm>
        </p:spPr>
        <p:txBody>
          <a:bodyPr>
            <a:normAutofit fontScale="25000" lnSpcReduction="20000"/>
          </a:bodyPr>
          <a:lstStyle/>
          <a:p>
            <a:pPr marL="0" lvl="0" indent="0" algn="just">
              <a:buNone/>
            </a:pPr>
            <a:r>
              <a:rPr lang="el-GR" sz="9600" b="1" dirty="0">
                <a:solidFill>
                  <a:srgbClr val="FF0000"/>
                </a:solidFill>
                <a:latin typeface="Arial" panose="020B0604020202020204" pitchFamily="34" charset="0"/>
                <a:cs typeface="Arial" panose="020B0604020202020204" pitchFamily="34" charset="0"/>
              </a:rPr>
              <a:t>ΠΡΟΣΟΧΗ! </a:t>
            </a:r>
            <a:r>
              <a:rPr lang="el-GR" sz="9600" b="1" dirty="0">
                <a:solidFill>
                  <a:schemeClr val="bg1"/>
                </a:solidFill>
                <a:latin typeface="Arial" panose="020B0604020202020204" pitchFamily="34" charset="0"/>
                <a:cs typeface="Arial" panose="020B0604020202020204" pitchFamily="34" charset="0"/>
              </a:rPr>
              <a:t>ΑΝΑΓΝΩΡΙΣΗ ΕΠΑΓΓΕΛΜΑΤΙΚΩΝ ΔΙΚΑΙΩΜΑΤΩΝ ΑΠΟΦΟΙΤΩΝ 4 ΠΑΝΕΠΙΣΤΗΜΙΩΝ ΤΗΣ ΕΛΛΑΔΑΣ ΑΠΟ ΕΤΕΚ </a:t>
            </a:r>
            <a:endParaRPr lang="el-GR" sz="9600" b="1" dirty="0">
              <a:latin typeface="Arial" panose="020B0604020202020204" pitchFamily="34" charset="0"/>
              <a:cs typeface="Arial" panose="020B0604020202020204" pitchFamily="34" charset="0"/>
            </a:endParaRPr>
          </a:p>
          <a:p>
            <a:pPr algn="just"/>
            <a:r>
              <a:rPr lang="el-GR" sz="8000" b="1" dirty="0">
                <a:solidFill>
                  <a:schemeClr val="bg1"/>
                </a:solidFill>
                <a:latin typeface="Arial" panose="020B0604020202020204" pitchFamily="34" charset="0"/>
                <a:cs typeface="Arial" panose="020B0604020202020204" pitchFamily="34" charset="0"/>
              </a:rPr>
              <a:t>Πανεπιστήμιο Δυτικής Αττικής</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Πανεπιστήμιο Πελοποννήσου</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Διεθνές Πανεπιστήμιο Ελλάδος (ΔΙ.ΠΑ.Ε.)</a:t>
            </a:r>
            <a:endParaRPr lang="en-US" sz="8000" dirty="0">
              <a:solidFill>
                <a:schemeClr val="bg1"/>
              </a:solidFill>
              <a:latin typeface="Arial" panose="020B0604020202020204" pitchFamily="34" charset="0"/>
              <a:cs typeface="Arial" panose="020B0604020202020204" pitchFamily="34" charset="0"/>
            </a:endParaRPr>
          </a:p>
          <a:p>
            <a:pPr lvl="0" algn="just"/>
            <a:r>
              <a:rPr lang="el-GR" sz="8000" b="1" dirty="0">
                <a:solidFill>
                  <a:schemeClr val="bg1"/>
                </a:solidFill>
                <a:latin typeface="Arial" panose="020B0604020202020204" pitchFamily="34" charset="0"/>
                <a:cs typeface="Arial" panose="020B0604020202020204" pitchFamily="34" charset="0"/>
              </a:rPr>
              <a:t>Ελληνικό Μεσογειακό Πανεπιστήμιο (ΕΛ.ΜΕ.ΠΑ.)</a:t>
            </a:r>
            <a:endParaRPr lang="el-GR" sz="8000" dirty="0">
              <a:solidFill>
                <a:schemeClr val="bg1"/>
              </a:solidFill>
              <a:latin typeface="Arial" panose="020B0604020202020204" pitchFamily="34" charset="0"/>
              <a:cs typeface="Arial" panose="020B0604020202020204" pitchFamily="34" charset="0"/>
            </a:endParaRPr>
          </a:p>
          <a:p>
            <a:pPr marL="0" lvl="0" indent="0" algn="just">
              <a:buNone/>
            </a:pPr>
            <a:r>
              <a:rPr lang="el-GR" sz="8000" b="1" dirty="0">
                <a:solidFill>
                  <a:schemeClr val="bg1"/>
                </a:solidFill>
                <a:latin typeface="Arial" panose="020B0604020202020204" pitchFamily="34" charset="0"/>
                <a:cs typeface="Arial" panose="020B0604020202020204" pitchFamily="34" charset="0"/>
              </a:rPr>
              <a:t>Το ΕΤΕΚ </a:t>
            </a:r>
            <a:r>
              <a:rPr lang="el-GR" sz="8000" b="1" u="sng" dirty="0">
                <a:solidFill>
                  <a:srgbClr val="FF0000"/>
                </a:solidFill>
                <a:latin typeface="Arial" panose="020B0604020202020204" pitchFamily="34" charset="0"/>
                <a:cs typeface="Arial" panose="020B0604020202020204" pitchFamily="34" charset="0"/>
              </a:rPr>
              <a:t>δεν αναγνωρίζει ΠΡΟΣ ΤΟ ΠΑΡΟΝ</a:t>
            </a:r>
            <a:r>
              <a:rPr lang="el-GR" sz="8000" b="1" dirty="0">
                <a:solidFill>
                  <a:srgbClr val="FF0000"/>
                </a:solidFill>
                <a:latin typeface="Arial" panose="020B0604020202020204" pitchFamily="34" charset="0"/>
                <a:cs typeface="Arial" panose="020B0604020202020204" pitchFamily="34" charset="0"/>
              </a:rPr>
              <a:t> </a:t>
            </a:r>
            <a:r>
              <a:rPr lang="el-GR" sz="8000" b="1" dirty="0">
                <a:solidFill>
                  <a:schemeClr val="bg1"/>
                </a:solidFill>
                <a:latin typeface="Arial" panose="020B0604020202020204" pitchFamily="34" charset="0"/>
                <a:cs typeface="Arial" panose="020B0604020202020204" pitchFamily="34" charset="0"/>
              </a:rPr>
              <a:t>τα επαγγελματικά δικαιώματα των αποφοίτων Σχολών Μηχανικών των προαναφερόμενων Πανεπιστημίων </a:t>
            </a:r>
            <a:r>
              <a:rPr lang="el-GR" sz="8000" b="1" u="sng" dirty="0">
                <a:solidFill>
                  <a:schemeClr val="bg1"/>
                </a:solidFill>
                <a:latin typeface="Arial" panose="020B0604020202020204" pitchFamily="34" charset="0"/>
                <a:cs typeface="Arial" panose="020B0604020202020204" pitchFamily="34" charset="0"/>
              </a:rPr>
              <a:t>ως ισοδύναμα </a:t>
            </a:r>
            <a:r>
              <a:rPr lang="el-GR" sz="80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a:p>
            <a:pPr marL="0" lvl="0" indent="0" algn="just">
              <a:buNone/>
            </a:pPr>
            <a:r>
              <a:rPr lang="el-GR" sz="8000" b="1" dirty="0">
                <a:solidFill>
                  <a:schemeClr val="bg1"/>
                </a:solidFill>
                <a:latin typeface="Arial" panose="020B0604020202020204" pitchFamily="34" charset="0"/>
                <a:cs typeface="Arial" panose="020B0604020202020204" pitchFamily="34" charset="0"/>
              </a:rPr>
              <a:t>  </a:t>
            </a:r>
            <a:endParaRPr lang="en-US"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92287" y="0"/>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A23494-01FD-8229-96C4-B4B414B984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8397361A-4097-BF16-DCCF-363D9AC5A1A1}"/>
              </a:ext>
            </a:extLst>
          </p:cNvPr>
          <p:cNvSpPr>
            <a:spLocks noGrp="1"/>
          </p:cNvSpPr>
          <p:nvPr>
            <p:ph type="dt" sz="half" idx="10"/>
          </p:nvPr>
        </p:nvSpPr>
        <p:spPr>
          <a:xfrm>
            <a:off x="8972899" y="625433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8862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3410" y="860515"/>
            <a:ext cx="9905999" cy="730498"/>
          </a:xfrm>
        </p:spPr>
        <p:txBody>
          <a:bodyPr>
            <a:noAutofit/>
          </a:bodyPr>
          <a:lstStyle/>
          <a:p>
            <a:pPr algn="ct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ΕΛΛΑΔΑΣ</a:t>
            </a:r>
            <a:r>
              <a:rPr lang="en-US"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latin typeface="Arial" panose="020B0604020202020204" pitchFamily="34" charset="0"/>
                <a:cs typeface="Arial" panose="020B0604020202020204" pitchFamily="34" charset="0"/>
              </a:rPr>
              <a:t>8</a:t>
            </a:r>
            <a:r>
              <a:rPr lang="en-US" sz="3200" b="1" cap="none" dirty="0">
                <a:solidFill>
                  <a:schemeClr val="bg1"/>
                </a:solidFill>
                <a:latin typeface="Arial" panose="020B0604020202020204" pitchFamily="34" charset="0"/>
                <a:cs typeface="Arial" panose="020B0604020202020204" pitchFamily="34" charset="0"/>
              </a:rPr>
              <a:t>)</a:t>
            </a:r>
            <a:br>
              <a:rPr lang="el-GR" sz="3000" b="1" dirty="0">
                <a:solidFill>
                  <a:schemeClr val="bg1"/>
                </a:solidFill>
                <a:latin typeface="Arial" panose="020B0604020202020204" pitchFamily="34" charset="0"/>
                <a:cs typeface="Arial" panose="020B0604020202020204" pitchFamily="34" charset="0"/>
              </a:rPr>
            </a:br>
            <a:endParaRPr lang="en-US" sz="3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Rectangle 6"/>
          <p:cNvSpPr/>
          <p:nvPr/>
        </p:nvSpPr>
        <p:spPr>
          <a:xfrm>
            <a:off x="1430830" y="4497002"/>
            <a:ext cx="9472290" cy="1785104"/>
          </a:xfrm>
          <a:prstGeom prst="rect">
            <a:avLst/>
          </a:prstGeom>
        </p:spPr>
        <p:txBody>
          <a:bodyPr wrap="square">
            <a:spAutoFit/>
          </a:bodyPr>
          <a:lstStyle/>
          <a:p>
            <a:pPr lvl="0" algn="just"/>
            <a:r>
              <a:rPr lang="el-GR" sz="2200" b="1" dirty="0">
                <a:solidFill>
                  <a:schemeClr val="bg1"/>
                </a:solidFill>
                <a:latin typeface="Arial" panose="020B0604020202020204" pitchFamily="34" charset="0"/>
                <a:cs typeface="Arial" panose="020B0604020202020204" pitchFamily="34" charset="0"/>
              </a:rPr>
              <a:t>Το ΕΤΕΚ </a:t>
            </a:r>
            <a:r>
              <a:rPr lang="el-GR" sz="2200" b="1" u="sng" dirty="0">
                <a:solidFill>
                  <a:srgbClr val="FF0000"/>
                </a:solidFill>
                <a:latin typeface="Arial" panose="020B0604020202020204" pitchFamily="34" charset="0"/>
                <a:cs typeface="Arial" panose="020B0604020202020204" pitchFamily="34" charset="0"/>
              </a:rPr>
              <a:t>δεν αναγνωρίζει ΠΡΟΣ ΤΟ ΠΑΡΟΝ</a:t>
            </a:r>
            <a:r>
              <a:rPr lang="el-GR" sz="2200" b="1" dirty="0">
                <a:solidFill>
                  <a:schemeClr val="bg1"/>
                </a:solidFill>
                <a:latin typeface="Arial" panose="020B0604020202020204" pitchFamily="34" charset="0"/>
                <a:cs typeface="Arial" panose="020B0604020202020204" pitchFamily="34" charset="0"/>
              </a:rPr>
              <a:t> τα επαγγελματικά δικαιώματα τ</a:t>
            </a:r>
            <a:r>
              <a:rPr lang="el-GR" sz="2200" b="1" u="sng" dirty="0">
                <a:solidFill>
                  <a:schemeClr val="bg1"/>
                </a:solidFill>
                <a:latin typeface="Arial" panose="020B0604020202020204" pitchFamily="34" charset="0"/>
                <a:cs typeface="Arial" panose="020B0604020202020204" pitchFamily="34" charset="0"/>
              </a:rPr>
              <a:t>ων αποφοίτων των πιο πάνω Σχολών ως ισοδύναμα </a:t>
            </a:r>
            <a:r>
              <a:rPr lang="el-GR" sz="2200" b="1" dirty="0">
                <a:solidFill>
                  <a:schemeClr val="bg1"/>
                </a:solidFill>
                <a:latin typeface="Arial" panose="020B0604020202020204" pitchFamily="34" charset="0"/>
                <a:cs typeface="Arial" panose="020B0604020202020204" pitchFamily="34" charset="0"/>
              </a:rPr>
              <a:t>των διπλωμάτων που απονέμονται από Πολυτεχνικές Σχολές της Ελλάδας, όπως π.χ. Εθνικό Μετσόβιο Πολυτεχνείο, Αριστοτέλειο Πανεπιστήμιο Θεσσαλονίκης, Πανεπιστήμιο Κρήτης κ.λπ.</a:t>
            </a:r>
          </a:p>
        </p:txBody>
      </p:sp>
      <p:sp>
        <p:nvSpPr>
          <p:cNvPr id="8" name="Content Placeholder 7"/>
          <p:cNvSpPr>
            <a:spLocks noGrp="1"/>
          </p:cNvSpPr>
          <p:nvPr>
            <p:ph idx="1"/>
          </p:nvPr>
        </p:nvSpPr>
        <p:spPr>
          <a:xfrm>
            <a:off x="1141412" y="1371600"/>
            <a:ext cx="9905999" cy="4419601"/>
          </a:xfrm>
        </p:spPr>
        <p:txBody>
          <a:bodyPr/>
          <a:lstStyle/>
          <a:p>
            <a:pPr marL="0" indent="0">
              <a:buNone/>
            </a:pPr>
            <a:r>
              <a:rPr lang="el-GR" sz="2400" b="1" dirty="0">
                <a:solidFill>
                  <a:srgbClr val="FF0000"/>
                </a:solidFill>
                <a:latin typeface="Arial" panose="020B0604020202020204" pitchFamily="34" charset="0"/>
                <a:cs typeface="Arial" panose="020B0604020202020204" pitchFamily="34" charset="0"/>
              </a:rPr>
              <a:t>ΠΡΟΣΟΧΗ!</a:t>
            </a:r>
            <a:r>
              <a:rPr lang="el-GR" sz="2400" b="1" dirty="0">
                <a:solidFill>
                  <a:schemeClr val="bg1"/>
                </a:solidFill>
                <a:latin typeface="Arial" panose="020B0604020202020204" pitchFamily="34" charset="0"/>
                <a:cs typeface="Arial" panose="020B0604020202020204" pitchFamily="34" charset="0"/>
              </a:rPr>
              <a:t> ΑΝΑΓΝΩΡΙΣΗ ΕΠΑΓΓΕΛΜΑΤΙΚΩΝ ΔΙΚΑΙΩΜΑΤΩΝ ΑΠΟΦΟΙΤΩΝ  Α.Σ.ΠΑΙ.Τ.Ε. ΑΠΟ ΤΟ ΕΤΕΚ</a:t>
            </a:r>
            <a:endParaRPr lang="en-US" dirty="0"/>
          </a:p>
        </p:txBody>
      </p:sp>
      <p:pic>
        <p:nvPicPr>
          <p:cNvPr id="9" name="Picture 8"/>
          <p:cNvPicPr>
            <a:picLocks noChangeAspect="1"/>
          </p:cNvPicPr>
          <p:nvPr/>
        </p:nvPicPr>
        <p:blipFill>
          <a:blip r:embed="rId4"/>
          <a:stretch>
            <a:fillRect/>
          </a:stretch>
        </p:blipFill>
        <p:spPr>
          <a:xfrm>
            <a:off x="2550695" y="2348823"/>
            <a:ext cx="6844881" cy="2022523"/>
          </a:xfrm>
          <a:prstGeom prst="rect">
            <a:avLst/>
          </a:prstGeom>
        </p:spPr>
      </p:pic>
      <p:pic>
        <p:nvPicPr>
          <p:cNvPr id="3" name="Picture 2" descr="ID# 2101 - Badge of the Flag of Greece - Presentation Clipart">
            <a:extLst>
              <a:ext uri="{FF2B5EF4-FFF2-40B4-BE49-F238E27FC236}">
                <a16:creationId xmlns:a16="http://schemas.microsoft.com/office/drawing/2014/main" id="{C54FD2B3-6BE1-D62C-EA70-EC9E80E82D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DCAEBD9-B872-1BDF-61B8-3F46B25BBECF}"/>
              </a:ext>
            </a:extLst>
          </p:cNvPr>
          <p:cNvSpPr>
            <a:spLocks noGrp="1"/>
          </p:cNvSpPr>
          <p:nvPr>
            <p:ph type="dt" sz="half" idx="10"/>
          </p:nvPr>
        </p:nvSpPr>
        <p:spPr>
          <a:xfrm>
            <a:off x="8996963" y="630348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95801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5575" y="967516"/>
            <a:ext cx="9212040" cy="726672"/>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Απολυσησ</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2025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b="1" u="sng"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
        <p:nvSpPr>
          <p:cNvPr id="3" name="Content Placeholder 2"/>
          <p:cNvSpPr>
            <a:spLocks noGrp="1"/>
          </p:cNvSpPr>
          <p:nvPr>
            <p:ph idx="1"/>
          </p:nvPr>
        </p:nvSpPr>
        <p:spPr>
          <a:xfrm>
            <a:off x="1263140" y="1606610"/>
            <a:ext cx="9769817" cy="4866379"/>
          </a:xfrm>
        </p:spPr>
        <p:txBody>
          <a:bodyPr>
            <a:normAutofit fontScale="25000" lnSpcReduction="20000"/>
          </a:bodyPr>
          <a:lstStyle/>
          <a:p>
            <a:pPr marL="0" lvl="0" indent="0" algn="just" defTabSz="685800">
              <a:lnSpc>
                <a:spcPct val="170000"/>
              </a:lnSpc>
              <a:spcBef>
                <a:spcPts val="750"/>
              </a:spcBef>
              <a:buSzTx/>
              <a:buNone/>
            </a:pP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Για σκοπούς Απόλυσης οι μαθητές της </a:t>
            </a:r>
            <a:r>
              <a:rPr lang="el-GR" sz="9600" b="1" dirty="0">
                <a:solidFill>
                  <a:srgbClr val="FF0000"/>
                </a:solidFill>
                <a:effectLst>
                  <a:outerShdw blurRad="38100" dist="38100" dir="2700000" algn="tl">
                    <a:srgbClr val="000000">
                      <a:alpha val="43137"/>
                    </a:srgbClr>
                  </a:outerShdw>
                </a:effectLst>
                <a:latin typeface="Arial" pitchFamily="34" charset="0"/>
                <a:cs typeface="Arial" pitchFamily="34" charset="0"/>
              </a:rPr>
              <a:t>ΜΤΕΕΚ </a:t>
            </a:r>
            <a:r>
              <a:rPr lang="el-GR" sz="9600" b="1" dirty="0">
                <a:solidFill>
                  <a:schemeClr val="bg1"/>
                </a:solidFill>
                <a:effectLst>
                  <a:outerShdw blurRad="38100" dist="38100" dir="2700000" algn="tl">
                    <a:srgbClr val="000000">
                      <a:alpha val="43137"/>
                    </a:srgbClr>
                  </a:outerShdw>
                </a:effectLst>
                <a:latin typeface="Arial" pitchFamily="34" charset="0"/>
                <a:cs typeface="Arial" pitchFamily="34" charset="0"/>
              </a:rPr>
              <a:t>εξετάζονται στα εξής μαθήματα:</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Νέα Ελληνικά</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Μαθηματικά (στο επίπεδο διδασκαλίας)</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Φυσική ή Βιολογία ή Αγγλικά (ανάλογα με την Ειδικότητα) </a:t>
            </a:r>
          </a:p>
          <a:p>
            <a:pPr marL="457200" lvl="0" indent="-457200" defTabSz="685800">
              <a:lnSpc>
                <a:spcPct val="170000"/>
              </a:lnSpc>
              <a:spcBef>
                <a:spcPts val="750"/>
              </a:spcBef>
              <a:buSzTx/>
            </a:pPr>
            <a:r>
              <a:rPr lang="el-GR" sz="9600" b="1" dirty="0">
                <a:solidFill>
                  <a:schemeClr val="bg1"/>
                </a:solidFill>
                <a:latin typeface="Arial" pitchFamily="34" charset="0"/>
                <a:cs typeface="Arial" pitchFamily="34" charset="0"/>
              </a:rPr>
              <a:t>2 Τεχνολογικά Μαθήματα ανάλογα με την Κατεύθυνση και την Ειδικότητά τους</a:t>
            </a:r>
            <a:br>
              <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GB" sz="8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1893D3B-B046-95CC-47A3-58E2D87F481D}"/>
              </a:ext>
            </a:extLst>
          </p:cNvPr>
          <p:cNvSpPr>
            <a:spLocks noGrp="1"/>
          </p:cNvSpPr>
          <p:nvPr>
            <p:ph type="dt" sz="half" idx="10"/>
          </p:nvPr>
        </p:nvSpPr>
        <p:spPr>
          <a:xfrm>
            <a:off x="8809407" y="6138969"/>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239414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b="1" dirty="0">
                <a:solidFill>
                  <a:schemeClr val="bg1"/>
                </a:solidFill>
              </a:rPr>
              <a:t>Για τα πιο πάνω οι ενδιαφερόμενοι για θέματα μηχανικής να παρακολουθούν τις ανακοινώσεις του ΕΤΕΚ </a:t>
            </a:r>
            <a:r>
              <a:rPr lang="en-US" b="1" dirty="0">
                <a:solidFill>
                  <a:schemeClr val="bg2"/>
                </a:solidFill>
                <a:hlinkClick r:id="rId2">
                  <a:extLst>
                    <a:ext uri="{A12FA001-AC4F-418D-AE19-62706E023703}">
                      <ahyp:hlinkClr xmlns:ahyp="http://schemas.microsoft.com/office/drawing/2018/hyperlinkcolor" val="tx"/>
                    </a:ext>
                  </a:extLst>
                </a:hlinkClick>
              </a:rPr>
              <a:t>https://www.etek.org.cy/</a:t>
            </a:r>
            <a:r>
              <a:rPr lang="el-GR" b="1" dirty="0">
                <a:solidFill>
                  <a:schemeClr val="bg2"/>
                </a:solidFill>
              </a:rPr>
              <a:t>  </a:t>
            </a:r>
          </a:p>
        </p:txBody>
      </p:sp>
      <p:sp>
        <p:nvSpPr>
          <p:cNvPr id="4" name="Date Placeholder 3"/>
          <p:cNvSpPr>
            <a:spLocks noGrp="1"/>
          </p:cNvSpPr>
          <p:nvPr>
            <p:ph type="dt" sz="half" idx="10"/>
          </p:nvPr>
        </p:nvSpPr>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897012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5" y="449702"/>
            <a:ext cx="9474010" cy="766999"/>
          </a:xfrm>
        </p:spPr>
        <p:txBody>
          <a:bodyPr>
            <a:noAutofit/>
          </a:bodyPr>
          <a:lstStyle/>
          <a:p>
            <a:pPr>
              <a:lnSpc>
                <a:spcPct val="100000"/>
              </a:lnSpc>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1)</a:t>
            </a: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382822" y="1530689"/>
            <a:ext cx="3315964" cy="956313"/>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Α΄</a:t>
            </a:r>
          </a:p>
          <a:p>
            <a:endParaRPr lang="en-GB" dirty="0"/>
          </a:p>
        </p:txBody>
      </p:sp>
      <p:sp>
        <p:nvSpPr>
          <p:cNvPr id="4" name="Content Placeholder 3"/>
          <p:cNvSpPr>
            <a:spLocks noGrp="1"/>
          </p:cNvSpPr>
          <p:nvPr>
            <p:ph sz="half" idx="2"/>
          </p:nvPr>
        </p:nvSpPr>
        <p:spPr>
          <a:xfrm>
            <a:off x="995651" y="1990014"/>
            <a:ext cx="4649783"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και </a:t>
            </a:r>
            <a:r>
              <a:rPr lang="el-GR" sz="2000" b="1" u="sng" dirty="0">
                <a:solidFill>
                  <a:srgbClr val="FF0000"/>
                </a:solidFill>
                <a:latin typeface="Arial" pitchFamily="34" charset="0"/>
                <a:cs typeface="Arial" pitchFamily="34" charset="0"/>
              </a:rPr>
              <a:t>τους δύο γονείς με Ελληνική Καταγωγή: </a:t>
            </a:r>
          </a:p>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Εξασφαλίζουν θέση στα ΑΑΕΙ Ελλάδας μέσω της κατηγορίας των </a:t>
            </a:r>
            <a:r>
              <a:rPr lang="el-GR" sz="2000" b="1" u="sng" dirty="0">
                <a:solidFill>
                  <a:srgbClr val="002060"/>
                </a:solidFill>
                <a:latin typeface="Arial" pitchFamily="34" charset="0"/>
                <a:cs typeface="Arial" pitchFamily="34" charset="0"/>
              </a:rPr>
              <a:t>«</a:t>
            </a:r>
            <a:r>
              <a:rPr lang="el-GR" sz="2000" b="1" i="1" u="sng" dirty="0">
                <a:solidFill>
                  <a:srgbClr val="002060"/>
                </a:solidFill>
                <a:latin typeface="Arial" pitchFamily="34" charset="0"/>
                <a:cs typeface="Arial" pitchFamily="34" charset="0"/>
              </a:rPr>
              <a:t>Ελλήνων του Εξωτερικού</a:t>
            </a:r>
            <a:r>
              <a:rPr lang="el-GR" sz="2000" b="1" u="sng" dirty="0">
                <a:solidFill>
                  <a:srgbClr val="002060"/>
                </a:solidFill>
                <a:latin typeface="Arial" pitchFamily="34" charset="0"/>
                <a:cs typeface="Arial" pitchFamily="34" charset="0"/>
              </a:rPr>
              <a:t>»</a:t>
            </a:r>
            <a:r>
              <a:rPr lang="el-GR" sz="2000" b="1" dirty="0">
                <a:solidFill>
                  <a:srgbClr val="002060"/>
                </a:solidFill>
                <a:latin typeface="Arial" pitchFamily="34" charset="0"/>
                <a:cs typeface="Arial" pitchFamily="34" charset="0"/>
              </a:rPr>
              <a:t> και </a:t>
            </a:r>
            <a:r>
              <a:rPr lang="el-GR" sz="2000" b="1" u="sng" dirty="0">
                <a:solidFill>
                  <a:srgbClr val="002060"/>
                </a:solidFill>
                <a:latin typeface="Arial" pitchFamily="34" charset="0"/>
                <a:cs typeface="Arial" pitchFamily="34" charset="0"/>
              </a:rPr>
              <a:t>όχι μαζί με τους υπόλοιπους Κύπριους μαθητές</a:t>
            </a:r>
            <a:r>
              <a:rPr lang="el-GR" sz="2000" b="1" dirty="0">
                <a:solidFill>
                  <a:srgbClr val="002060"/>
                </a:solidFill>
                <a:latin typeface="Arial" pitchFamily="34" charset="0"/>
                <a:cs typeface="Arial" pitchFamily="34" charset="0"/>
              </a:rPr>
              <a:t>, </a:t>
            </a:r>
            <a:r>
              <a:rPr lang="el-GR" sz="2000" b="1" dirty="0">
                <a:solidFill>
                  <a:srgbClr val="FF0000"/>
                </a:solidFill>
                <a:latin typeface="Arial" pitchFamily="34" charset="0"/>
                <a:cs typeface="Arial" pitchFamily="34" charset="0"/>
              </a:rPr>
              <a:t>που ανήκουν στην κατηγορία των </a:t>
            </a:r>
          </a:p>
          <a:p>
            <a:pPr marL="0" lvl="0" indent="0" algn="just" defTabSz="685800">
              <a:lnSpc>
                <a:spcPct val="100000"/>
              </a:lnSpc>
              <a:spcBef>
                <a:spcPts val="0"/>
              </a:spcBef>
              <a:buSzTx/>
              <a:buNone/>
            </a:pPr>
            <a:r>
              <a:rPr lang="el-GR" sz="2000" b="1" dirty="0">
                <a:solidFill>
                  <a:srgbClr val="FF0000"/>
                </a:solidFill>
                <a:latin typeface="Arial" pitchFamily="34" charset="0"/>
                <a:cs typeface="Arial" pitchFamily="34" charset="0"/>
              </a:rPr>
              <a:t>«</a:t>
            </a:r>
            <a:r>
              <a:rPr lang="el-GR" sz="2000" b="1" i="1" dirty="0">
                <a:solidFill>
                  <a:srgbClr val="FF0000"/>
                </a:solidFill>
                <a:latin typeface="Arial" pitchFamily="34" charset="0"/>
                <a:cs typeface="Arial" pitchFamily="34" charset="0"/>
              </a:rPr>
              <a:t>Αλλοδαπών - Αλλογενών</a:t>
            </a:r>
            <a:r>
              <a:rPr lang="el-GR" sz="2000" b="1" dirty="0">
                <a:solidFill>
                  <a:srgbClr val="FF0000"/>
                </a:solidFill>
                <a:latin typeface="Arial" pitchFamily="34" charset="0"/>
                <a:cs typeface="Arial" pitchFamily="34" charset="0"/>
              </a:rPr>
              <a:t>».</a:t>
            </a:r>
          </a:p>
          <a:p>
            <a:pPr algn="just"/>
            <a:endParaRPr lang="en-GB" dirty="0"/>
          </a:p>
        </p:txBody>
      </p:sp>
      <p:sp>
        <p:nvSpPr>
          <p:cNvPr id="5" name="Text Placeholder 4"/>
          <p:cNvSpPr>
            <a:spLocks noGrp="1"/>
          </p:cNvSpPr>
          <p:nvPr>
            <p:ph type="body" sz="quarter" idx="3"/>
          </p:nvPr>
        </p:nvSpPr>
        <p:spPr>
          <a:xfrm>
            <a:off x="6592083" y="1534430"/>
            <a:ext cx="3315965" cy="956312"/>
          </a:xfrm>
        </p:spPr>
        <p:txBody>
          <a:bodyPr/>
          <a:lstStyle/>
          <a:p>
            <a:pPr lvl="0" algn="ctr" latinLnBrk="1">
              <a:lnSpc>
                <a:spcPct val="100000"/>
              </a:lnSpc>
              <a:spcBef>
                <a:spcPts val="0"/>
              </a:spcBef>
              <a:buSzTx/>
              <a:defRPr/>
            </a:pPr>
            <a:r>
              <a:rPr lang="el-GR" b="1" cap="none" dirty="0">
                <a:solidFill>
                  <a:srgbClr val="002060"/>
                </a:solidFill>
                <a:latin typeface="Arial" pitchFamily="34" charset="0"/>
                <a:cs typeface="Arial" pitchFamily="34" charset="0"/>
              </a:rPr>
              <a:t>ΠΕΡΙΠΤΩΣΗ </a:t>
            </a:r>
            <a:r>
              <a:rPr lang="en-US" b="1" cap="none" dirty="0">
                <a:solidFill>
                  <a:srgbClr val="002060"/>
                </a:solidFill>
                <a:latin typeface="Arial" pitchFamily="34" charset="0"/>
                <a:cs typeface="Arial" pitchFamily="34" charset="0"/>
              </a:rPr>
              <a:t>B</a:t>
            </a:r>
            <a:r>
              <a:rPr lang="el-GR" b="1" cap="none" dirty="0">
                <a:solidFill>
                  <a:srgbClr val="002060"/>
                </a:solidFill>
                <a:latin typeface="Arial" pitchFamily="34" charset="0"/>
                <a:cs typeface="Arial" pitchFamily="34" charset="0"/>
              </a:rPr>
              <a:t>΄</a:t>
            </a:r>
          </a:p>
          <a:p>
            <a:endParaRPr lang="en-GB" dirty="0"/>
          </a:p>
        </p:txBody>
      </p:sp>
      <p:sp>
        <p:nvSpPr>
          <p:cNvPr id="6" name="Content Placeholder 5"/>
          <p:cNvSpPr>
            <a:spLocks noGrp="1"/>
          </p:cNvSpPr>
          <p:nvPr>
            <p:ph sz="quarter" idx="4"/>
          </p:nvPr>
        </p:nvSpPr>
        <p:spPr>
          <a:xfrm>
            <a:off x="6032605" y="1990014"/>
            <a:ext cx="5125016" cy="3265150"/>
          </a:xfrm>
        </p:spPr>
        <p:txBody>
          <a:bodyPr>
            <a:normAutofit/>
          </a:bodyPr>
          <a:lstStyle/>
          <a:p>
            <a:pPr marL="0" lvl="0" indent="0" algn="just" defTabSz="685800">
              <a:lnSpc>
                <a:spcPct val="100000"/>
              </a:lnSpc>
              <a:spcBef>
                <a:spcPts val="0"/>
              </a:spcBef>
              <a:buSzTx/>
              <a:buNone/>
            </a:pPr>
            <a:r>
              <a:rPr lang="el-GR" sz="2000" b="1" dirty="0">
                <a:solidFill>
                  <a:schemeClr val="bg1"/>
                </a:solidFill>
                <a:latin typeface="Arial" pitchFamily="34" charset="0"/>
                <a:cs typeface="Arial" pitchFamily="34" charset="0"/>
              </a:rPr>
              <a:t>Μαθητές οι οποίοι έχουν </a:t>
            </a:r>
            <a:r>
              <a:rPr lang="el-GR" sz="2000" b="1" dirty="0">
                <a:solidFill>
                  <a:srgbClr val="FF0000"/>
                </a:solidFill>
                <a:latin typeface="Arial" pitchFamily="34" charset="0"/>
                <a:cs typeface="Arial" pitchFamily="34" charset="0"/>
              </a:rPr>
              <a:t>τον έναν από τους δύο γονείς με </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Ελληνική Καταγωγή</a:t>
            </a:r>
            <a:r>
              <a:rPr lang="el-GR" sz="2000" b="1" dirty="0">
                <a:solidFill>
                  <a:srgbClr val="002060"/>
                </a:solidFill>
                <a:latin typeface="Arial" pitchFamily="34" charset="0"/>
                <a:cs typeface="Arial" pitchFamily="34" charset="0"/>
              </a:rPr>
              <a:t>, </a:t>
            </a:r>
            <a:r>
              <a:rPr lang="en-US" sz="2000" b="1" u="sng" dirty="0">
                <a:latin typeface="Arial" pitchFamily="34" charset="0"/>
                <a:cs typeface="Arial" pitchFamily="34" charset="0"/>
              </a:rPr>
              <a:t> </a:t>
            </a:r>
            <a:r>
              <a:rPr lang="el-GR" sz="2000" b="1" u="sng" dirty="0">
                <a:solidFill>
                  <a:schemeClr val="bg1"/>
                </a:solidFill>
                <a:latin typeface="Arial" pitchFamily="34" charset="0"/>
                <a:cs typeface="Arial" pitchFamily="34" charset="0"/>
              </a:rPr>
              <a:t>είναι απόφοιτοι Λυκείου/ΤΕΣΕΚ της Κυπριακής Δημοκρατίας</a:t>
            </a:r>
            <a:r>
              <a:rPr lang="el-GR" sz="2000" b="1" dirty="0">
                <a:solidFill>
                  <a:schemeClr val="bg1"/>
                </a:solidFill>
                <a:latin typeface="Arial" pitchFamily="34" charset="0"/>
                <a:cs typeface="Arial" pitchFamily="34" charset="0"/>
              </a:rPr>
              <a:t> </a:t>
            </a:r>
            <a:r>
              <a:rPr lang="el-GR" sz="2000" b="1" dirty="0">
                <a:solidFill>
                  <a:srgbClr val="FF0000"/>
                </a:solidFill>
                <a:latin typeface="Arial" pitchFamily="34" charset="0"/>
                <a:cs typeface="Arial" pitchFamily="34" charset="0"/>
              </a:rPr>
              <a:t>ΕΠΙΛΕΓΟΥΝ</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chemeClr val="bg1"/>
                </a:solidFill>
                <a:latin typeface="Arial" panose="020B0604020202020204" pitchFamily="34" charset="0"/>
                <a:cs typeface="Arial" panose="020B0604020202020204" pitchFamily="34" charset="0"/>
              </a:rPr>
              <a:t>αν θα διεκδικήσουν </a:t>
            </a:r>
            <a:r>
              <a:rPr lang="el-GR" sz="2000" b="1" u="sng" dirty="0">
                <a:solidFill>
                  <a:schemeClr val="bg1"/>
                </a:solidFill>
                <a:latin typeface="Arial" panose="020B0604020202020204" pitchFamily="34" charset="0"/>
                <a:cs typeface="Arial" panose="020B0604020202020204" pitchFamily="34" charset="0"/>
              </a:rPr>
              <a:t>θέση στα ΑΑΕΙ Ελλάδας είτε</a:t>
            </a:r>
            <a:r>
              <a:rPr lang="el-GR" sz="2000" b="1" dirty="0">
                <a:solidFill>
                  <a:srgbClr val="002060"/>
                </a:solidFill>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r>
              <a:rPr lang="el-GR" sz="2000" b="1" i="1" dirty="0">
                <a:solidFill>
                  <a:srgbClr val="FF0000"/>
                </a:solidFill>
                <a:latin typeface="Arial" panose="020B0604020202020204" pitchFamily="34" charset="0"/>
                <a:cs typeface="Arial" panose="020B0604020202020204" pitchFamily="34" charset="0"/>
              </a:rPr>
              <a:t>Ελλήνων του</a:t>
            </a:r>
            <a:r>
              <a:rPr lang="en-US" sz="2000" b="1" i="1" dirty="0">
                <a:solidFill>
                  <a:srgbClr val="FF0000"/>
                </a:solidFill>
                <a:latin typeface="Arial" panose="020B0604020202020204" pitchFamily="34" charset="0"/>
                <a:cs typeface="Arial" panose="020B0604020202020204" pitchFamily="34" charset="0"/>
              </a:rPr>
              <a:t> </a:t>
            </a:r>
            <a:r>
              <a:rPr lang="el-GR" sz="2000" b="1" i="1" dirty="0">
                <a:solidFill>
                  <a:srgbClr val="FF0000"/>
                </a:solidFill>
                <a:latin typeface="Arial" panose="020B0604020202020204" pitchFamily="34" charset="0"/>
                <a:cs typeface="Arial" panose="020B0604020202020204" pitchFamily="34" charset="0"/>
              </a:rPr>
              <a:t>Εξωτερικού</a:t>
            </a:r>
            <a:r>
              <a:rPr lang="el-GR" sz="2000" b="1" dirty="0">
                <a:solidFill>
                  <a:srgbClr val="FF0000"/>
                </a:solidFill>
                <a:latin typeface="Arial" panose="020B0604020202020204" pitchFamily="34" charset="0"/>
                <a:cs typeface="Arial" panose="020B0604020202020204" pitchFamily="34" charset="0"/>
              </a:rPr>
              <a:t>»</a:t>
            </a:r>
            <a:r>
              <a:rPr lang="en-US" sz="2000" b="1" dirty="0">
                <a:solidFill>
                  <a:srgbClr val="FF0000"/>
                </a:solidFill>
                <a:latin typeface="Arial" panose="020B0604020202020204" pitchFamily="34" charset="0"/>
                <a:cs typeface="Arial" panose="020B0604020202020204" pitchFamily="34" charset="0"/>
              </a:rPr>
              <a:t>,</a:t>
            </a:r>
            <a:r>
              <a:rPr lang="el-GR" sz="2000" b="1" dirty="0">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είτε</a:t>
            </a:r>
            <a:r>
              <a:rPr lang="el-GR" sz="2000" b="1" dirty="0">
                <a:latin typeface="Arial" panose="020B0604020202020204" pitchFamily="34" charset="0"/>
                <a:cs typeface="Arial" panose="020B0604020202020204" pitchFamily="34" charset="0"/>
              </a:rPr>
              <a:t> </a:t>
            </a:r>
            <a:r>
              <a:rPr lang="el-GR" sz="2000" b="1" dirty="0">
                <a:solidFill>
                  <a:srgbClr val="FF0000"/>
                </a:solidFill>
                <a:latin typeface="Arial" panose="020B0604020202020204" pitchFamily="34" charset="0"/>
                <a:cs typeface="Arial" panose="020B0604020202020204" pitchFamily="34" charset="0"/>
              </a:rPr>
              <a:t>μέσω της κατηγορίας των </a:t>
            </a:r>
          </a:p>
          <a:p>
            <a:pPr marL="0" lvl="0" indent="0" algn="just" defTabSz="685800">
              <a:lnSpc>
                <a:spcPct val="100000"/>
              </a:lnSpc>
              <a:spcBef>
                <a:spcPts val="0"/>
              </a:spcBef>
              <a:buSzTx/>
              <a:buNone/>
            </a:pPr>
            <a:r>
              <a:rPr lang="el-GR" sz="2000" b="1" dirty="0">
                <a:solidFill>
                  <a:srgbClr val="FF0000"/>
                </a:solidFill>
                <a:latin typeface="Arial" panose="020B0604020202020204" pitchFamily="34" charset="0"/>
                <a:cs typeface="Arial" panose="020B0604020202020204" pitchFamily="34" charset="0"/>
              </a:rPr>
              <a:t>«</a:t>
            </a:r>
            <a:r>
              <a:rPr lang="el-GR" sz="2000" b="1" i="1" dirty="0">
                <a:solidFill>
                  <a:srgbClr val="FF0000"/>
                </a:solidFill>
                <a:latin typeface="Arial" panose="020B0604020202020204" pitchFamily="34" charset="0"/>
                <a:cs typeface="Arial" panose="020B0604020202020204" pitchFamily="34" charset="0"/>
              </a:rPr>
              <a:t>Αλλοδαπών-Αλλογενών</a:t>
            </a:r>
            <a:r>
              <a:rPr lang="el-GR" sz="2000" b="1" dirty="0">
                <a:solidFill>
                  <a:srgbClr val="FF0000"/>
                </a:solidFill>
                <a:latin typeface="Arial" panose="020B0604020202020204" pitchFamily="34" charset="0"/>
                <a:cs typeface="Arial" panose="020B0604020202020204" pitchFamily="34" charset="0"/>
              </a:rPr>
              <a:t>».  </a:t>
            </a:r>
            <a:endParaRPr lang="el-GR" sz="2000" b="1" u="sng" dirty="0">
              <a:solidFill>
                <a:srgbClr val="FF0000"/>
              </a:solidFill>
              <a:latin typeface="Arial" panose="020B0604020202020204" pitchFamily="34" charset="0"/>
              <a:cs typeface="Arial" panose="020B0604020202020204" pitchFamily="34" charset="0"/>
            </a:endParaRPr>
          </a:p>
          <a:p>
            <a:pPr marL="0" lvl="0" indent="0" defTabSz="685800">
              <a:lnSpc>
                <a:spcPct val="100000"/>
              </a:lnSpc>
              <a:spcBef>
                <a:spcPts val="0"/>
              </a:spcBef>
              <a:buSzTx/>
              <a:buNone/>
            </a:pPr>
            <a:endParaRPr lang="en-US" sz="2000" b="1" dirty="0">
              <a:latin typeface="Arial" panose="020B0604020202020204" pitchFamily="34" charset="0"/>
              <a:cs typeface="Arial" panose="020B0604020202020204" pitchFamily="34" charset="0"/>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225913806"/>
              </p:ext>
            </p:extLst>
          </p:nvPr>
        </p:nvGraphicFramePr>
        <p:xfrm>
          <a:off x="1600419" y="5093457"/>
          <a:ext cx="9252066" cy="1280160"/>
        </p:xfrm>
        <a:graphic>
          <a:graphicData uri="http://schemas.openxmlformats.org/drawingml/2006/table">
            <a:tbl>
              <a:tblPr firstRow="1" bandRow="1">
                <a:tableStyleId>{5C22544A-7EE6-4342-B048-85BDC9FD1C3A}</a:tableStyleId>
              </a:tblPr>
              <a:tblGrid>
                <a:gridCol w="9252066">
                  <a:extLst>
                    <a:ext uri="{9D8B030D-6E8A-4147-A177-3AD203B41FA5}">
                      <a16:colId xmlns:a16="http://schemas.microsoft.com/office/drawing/2014/main" val="928595082"/>
                    </a:ext>
                  </a:extLst>
                </a:gridCol>
              </a:tblGrid>
              <a:tr h="983674">
                <a:tc>
                  <a:txBody>
                    <a:bodyPr/>
                    <a:lstStyle/>
                    <a:p>
                      <a:pPr algn="just"/>
                      <a:r>
                        <a:rPr lang="el-GR" sz="2000" dirty="0">
                          <a:solidFill>
                            <a:schemeClr val="bg1"/>
                          </a:solidFill>
                          <a:latin typeface="Arial" panose="020B0604020202020204" pitchFamily="34" charset="0"/>
                          <a:cs typeface="Arial" panose="020B0604020202020204" pitchFamily="34" charset="0"/>
                        </a:rPr>
                        <a:t>Οι υποψήφιοι και των δύο περιπτώσεων πρέπει να έχουν παρακολουθήσει, με</a:t>
                      </a:r>
                      <a:r>
                        <a:rPr lang="en-US"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πλήρη φοίτηση, τουλάχιστον τις </a:t>
                      </a:r>
                      <a:r>
                        <a:rPr lang="el-GR" sz="2000" b="1" u="sng" dirty="0">
                          <a:solidFill>
                            <a:schemeClr val="bg1"/>
                          </a:solidFill>
                          <a:latin typeface="Arial" panose="020B0604020202020204" pitchFamily="34" charset="0"/>
                          <a:cs typeface="Arial" panose="020B0604020202020204" pitchFamily="34" charset="0"/>
                        </a:rPr>
                        <a:t>δύο</a:t>
                      </a:r>
                      <a:r>
                        <a:rPr lang="en-US" sz="2000" b="1" u="sng" dirty="0">
                          <a:solidFill>
                            <a:schemeClr val="bg1"/>
                          </a:solidFill>
                          <a:latin typeface="Arial" panose="020B0604020202020204" pitchFamily="34" charset="0"/>
                          <a:cs typeface="Arial" panose="020B0604020202020204" pitchFamily="34" charset="0"/>
                        </a:rPr>
                        <a:t> </a:t>
                      </a:r>
                      <a:r>
                        <a:rPr lang="el-GR" sz="2000" b="1" u="sng" dirty="0">
                          <a:solidFill>
                            <a:schemeClr val="bg1"/>
                          </a:solidFill>
                          <a:latin typeface="Arial" panose="020B0604020202020204" pitchFamily="34" charset="0"/>
                          <a:cs typeface="Arial" panose="020B0604020202020204" pitchFamily="34" charset="0"/>
                        </a:rPr>
                        <a:t>τελευταίες τάξεις του Λυκείου </a:t>
                      </a:r>
                      <a:r>
                        <a:rPr lang="el-GR" sz="2000" dirty="0">
                          <a:solidFill>
                            <a:schemeClr val="bg1"/>
                          </a:solidFill>
                          <a:latin typeface="Arial" panose="020B0604020202020204" pitchFamily="34" charset="0"/>
                          <a:cs typeface="Arial" panose="020B0604020202020204" pitchFamily="34" charset="0"/>
                        </a:rPr>
                        <a:t>ή αντίστοιχου σχολείου σε χώρα της αλλοδαπής. </a:t>
                      </a:r>
                    </a:p>
                    <a:p>
                      <a:endParaRPr lang="en-GB" dirty="0"/>
                    </a:p>
                  </a:txBody>
                  <a:tcPr/>
                </a:tc>
                <a:extLst>
                  <a:ext uri="{0D108BD9-81ED-4DB2-BD59-A6C34878D82A}">
                    <a16:rowId xmlns:a16="http://schemas.microsoft.com/office/drawing/2014/main" val="951605413"/>
                  </a:ext>
                </a:extLst>
              </a:tr>
            </a:tbl>
          </a:graphicData>
        </a:graphic>
      </p:graphicFrame>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46229" y="135685"/>
            <a:ext cx="1426028" cy="1412853"/>
          </a:xfrm>
          <a:prstGeom prst="rect">
            <a:avLst/>
          </a:prstGeom>
        </p:spPr>
      </p:pic>
      <p:pic>
        <p:nvPicPr>
          <p:cNvPr id="10" name="Picture 9" descr="ID# 2101 - Badge of the Flag of Greece - Presentation Clipart">
            <a:extLst>
              <a:ext uri="{FF2B5EF4-FFF2-40B4-BE49-F238E27FC236}">
                <a16:creationId xmlns:a16="http://schemas.microsoft.com/office/drawing/2014/main" id="{8A27A0A4-D198-0578-E80D-630DD0A654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a:extLst>
              <a:ext uri="{FF2B5EF4-FFF2-40B4-BE49-F238E27FC236}">
                <a16:creationId xmlns:a16="http://schemas.microsoft.com/office/drawing/2014/main" id="{E97F08F0-99F4-F1E6-3CB3-A5EFABFF3A3F}"/>
              </a:ext>
            </a:extLst>
          </p:cNvPr>
          <p:cNvSpPr>
            <a:spLocks noGrp="1"/>
          </p:cNvSpPr>
          <p:nvPr>
            <p:ph type="dt" sz="half" idx="10"/>
          </p:nvPr>
        </p:nvSpPr>
        <p:spPr>
          <a:xfrm>
            <a:off x="8876647" y="6367498"/>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571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4221" y="732799"/>
            <a:ext cx="9906000" cy="1182658"/>
          </a:xfrm>
        </p:spPr>
        <p:txBody>
          <a:bodyPr>
            <a:noAutofit/>
          </a:bodyPr>
          <a:lstStyle/>
          <a:p>
            <a:pPr lvl="0" defTabSz="685800">
              <a:lnSpc>
                <a:spcPct val="100000"/>
              </a:lnSpc>
              <a:spcBef>
                <a:spcPts val="0"/>
              </a:spcBef>
            </a:pPr>
            <a:r>
              <a:rPr lang="el-GR" sz="3200" b="1" cap="none" dirty="0">
                <a:solidFill>
                  <a:schemeClr val="bg1"/>
                </a:solidFill>
                <a:latin typeface="Arial" panose="020B0604020202020204" pitchFamily="34" charset="0"/>
                <a:cs typeface="Arial" panose="020B0604020202020204" pitchFamily="34" charset="0"/>
              </a:rPr>
              <a:t>ΑΙΤΗΣΗ/ΜΗΧΑΝΟΓΡΑΦΙΚΟ ΔΕΛΤΙΟ -</a:t>
            </a:r>
            <a:br>
              <a:rPr lang="el-GR" sz="3200" b="1" cap="none" dirty="0">
                <a:solidFill>
                  <a:schemeClr val="bg1"/>
                </a:solidFill>
                <a:latin typeface="Arial" panose="020B0604020202020204" pitchFamily="34" charset="0"/>
                <a:cs typeface="Arial" panose="020B0604020202020204" pitchFamily="34" charset="0"/>
              </a:rPr>
            </a:br>
            <a:r>
              <a:rPr lang="el-GR" sz="3200" b="1" cap="none" dirty="0">
                <a:solidFill>
                  <a:schemeClr val="bg1"/>
                </a:solidFill>
                <a:latin typeface="Arial" panose="020B0604020202020204" pitchFamily="34" charset="0"/>
                <a:cs typeface="Arial" panose="020B0604020202020204" pitchFamily="34" charset="0"/>
              </a:rPr>
              <a:t>                         </a:t>
            </a:r>
            <a:r>
              <a:rPr lang="el-GR" sz="3200" b="1"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ΕΛΛΗΝΕΣ ΤΟΥ ΕΞΩΤΕΡΙΚΟΥ  </a:t>
            </a:r>
            <a:r>
              <a:rPr lang="el-GR" sz="3200" b="1" cap="none" dirty="0">
                <a:solidFill>
                  <a:schemeClr val="bg1"/>
                </a:solidFill>
                <a:latin typeface="Arial" panose="020B0604020202020204" pitchFamily="34" charset="0"/>
                <a:cs typeface="Arial" panose="020B0604020202020204" pitchFamily="34" charset="0"/>
              </a:rPr>
              <a:t>(2)</a:t>
            </a:r>
            <a:br>
              <a:rPr lang="en-GB" sz="3200" b="1" cap="none" dirty="0">
                <a:solidFill>
                  <a:schemeClr val="bg1"/>
                </a:solidFill>
                <a:latin typeface="Arial" panose="020B0604020202020204" pitchFamily="34" charset="0"/>
                <a:ea typeface="+mn-ea"/>
                <a:cs typeface="Arial" panose="020B0604020202020204" pitchFamily="34" charset="0"/>
              </a:rPr>
            </a:br>
            <a:endParaRPr lang="en-GB" sz="32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034221" y="1629295"/>
            <a:ext cx="9906000" cy="4903852"/>
          </a:xfrm>
        </p:spPr>
        <p:txBody>
          <a:bodyPr wrap="none">
            <a:normAutofit fontScale="77500" lnSpcReduction="20000"/>
          </a:bodyPr>
          <a:lstStyle/>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Η Αίτηση γίνεται </a:t>
            </a:r>
            <a:r>
              <a:rPr lang="el-GR" sz="36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διαδικτυακά τον Ιούλιο</a:t>
            </a:r>
            <a:r>
              <a:rPr lang="el-GR" sz="3600" b="1" cap="none" dirty="0">
                <a:solidFill>
                  <a:schemeClr val="bg1"/>
                </a:solidFill>
                <a:latin typeface="Arial" pitchFamily="34" charset="0"/>
                <a:cs typeface="Arial" pitchFamily="34" charset="0"/>
              </a:rPr>
              <a:t>, μέσω της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ιστοσελίδας του Υπουργείου Παιδείας, Θρησκευμάτων και </a:t>
            </a:r>
          </a:p>
          <a:p>
            <a:pPr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Αθλητισμού της Ελλάδας και τα δικαιολογητικά </a:t>
            </a:r>
          </a:p>
          <a:p>
            <a:pPr algn="just" latinLnBrk="1">
              <a:lnSpc>
                <a:spcPct val="150000"/>
              </a:lnSpc>
              <a:spcBef>
                <a:spcPts val="0"/>
              </a:spcBef>
              <a:buClr>
                <a:srgbClr val="1F497D">
                  <a:lumMod val="60000"/>
                  <a:lumOff val="40000"/>
                </a:srgbClr>
              </a:buClr>
              <a:buSzTx/>
            </a:pPr>
            <a:r>
              <a:rPr lang="el-GR" sz="3600" b="1" u="sng" cap="none" dirty="0">
                <a:solidFill>
                  <a:schemeClr val="bg1"/>
                </a:solidFill>
                <a:latin typeface="Arial" pitchFamily="34" charset="0"/>
                <a:cs typeface="Arial" pitchFamily="34" charset="0"/>
              </a:rPr>
              <a:t>αποστέλλονται από τον υποψήφιο </a:t>
            </a:r>
          </a:p>
          <a:p>
            <a:pPr lvl="0" algn="just" latinLnBrk="1">
              <a:lnSpc>
                <a:spcPct val="150000"/>
              </a:lnSpc>
              <a:spcBef>
                <a:spcPts val="0"/>
              </a:spcBef>
              <a:buClr>
                <a:srgbClr val="1F497D">
                  <a:lumMod val="60000"/>
                  <a:lumOff val="40000"/>
                </a:srgbClr>
              </a:buClr>
              <a:buSzTx/>
            </a:pPr>
            <a:r>
              <a:rPr lang="el-GR" sz="3600" b="1" cap="none" dirty="0">
                <a:solidFill>
                  <a:schemeClr val="bg1"/>
                </a:solidFill>
                <a:latin typeface="Arial" pitchFamily="34" charset="0"/>
                <a:cs typeface="Arial" pitchFamily="34" charset="0"/>
              </a:rPr>
              <a:t>σύμφωνα με τις οδηγίες που αναμένονται.</a:t>
            </a:r>
          </a:p>
          <a:p>
            <a:pPr lvl="0" algn="just" latinLnBrk="1">
              <a:lnSpc>
                <a:spcPct val="150000"/>
              </a:lnSpc>
              <a:spcBef>
                <a:spcPts val="0"/>
              </a:spcBef>
              <a:buClr>
                <a:srgbClr val="1F497D">
                  <a:lumMod val="60000"/>
                  <a:lumOff val="40000"/>
                </a:srgbClr>
              </a:buClr>
              <a:buSzTx/>
            </a:pPr>
            <a:endPar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50000"/>
              </a:lnSpc>
              <a:spcBef>
                <a:spcPts val="0"/>
              </a:spcBef>
              <a:buClr>
                <a:srgbClr val="1F497D">
                  <a:lumMod val="60000"/>
                  <a:lumOff val="40000"/>
                </a:srgbClr>
              </a:buClr>
              <a:buSzTx/>
            </a:pP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Οι ενδιαφερόμενοι καλούνται να συμβουλεύονται την ιστοσελίδα </a:t>
            </a:r>
          </a:p>
          <a:p>
            <a:pPr lvl="0" algn="ctr" latinLnBrk="1">
              <a:lnSpc>
                <a:spcPct val="150000"/>
              </a:lnSpc>
              <a:spcBef>
                <a:spcPts val="0"/>
              </a:spcBef>
              <a:buClr>
                <a:srgbClr val="1F497D">
                  <a:lumMod val="60000"/>
                  <a:lumOff val="40000"/>
                </a:srgbClr>
              </a:buClr>
              <a:buSzTx/>
            </a:pP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3100" b="1" u="sng" cap="none" dirty="0" err="1">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minedu</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gov</a:t>
            </a:r>
            <a:r>
              <a:rPr lang="el-GR"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n-GB" sz="31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gr</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3100" b="1" u="sng" cap="none" dirty="0">
              <a:solidFill>
                <a:srgbClr val="FF0000"/>
              </a:solidFill>
              <a:latin typeface="Arial" pitchFamily="34" charset="0"/>
              <a:cs typeface="Arial" pitchFamily="34" charset="0"/>
            </a:endParaRPr>
          </a:p>
          <a:p>
            <a:pPr algn="ctr" latinLnBrk="1">
              <a:lnSpc>
                <a:spcPct val="100000"/>
              </a:lnSpc>
              <a:spcBef>
                <a:spcPts val="0"/>
              </a:spcBef>
              <a:buSzTx/>
            </a:pPr>
            <a:endPar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lvl="0" algn="ctr" latinLnBrk="1">
              <a:lnSpc>
                <a:spcPct val="100000"/>
              </a:lnSpc>
              <a:spcBef>
                <a:spcPts val="0"/>
              </a:spcBef>
              <a:buSzTx/>
            </a:pP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l-GR" sz="31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Εξετάσεις → Έλληνες του Εξωτερικού </a:t>
            </a:r>
          </a:p>
          <a:p>
            <a:pPr lvl="0" algn="just" latinLnBrk="1">
              <a:lnSpc>
                <a:spcPct val="150000"/>
              </a:lnSpc>
              <a:spcBef>
                <a:spcPts val="0"/>
              </a:spcBef>
              <a:buClr>
                <a:srgbClr val="1F497D">
                  <a:lumMod val="60000"/>
                  <a:lumOff val="40000"/>
                </a:srgbClr>
              </a:buClr>
              <a:buSzTx/>
            </a:pPr>
            <a:endPar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6" name="Picture 5" descr="ID# 2101 - Badge of the Flag of Greece - Presentation Clipart">
            <a:extLst>
              <a:ext uri="{FF2B5EF4-FFF2-40B4-BE49-F238E27FC236}">
                <a16:creationId xmlns:a16="http://schemas.microsoft.com/office/drawing/2014/main" id="{B05AE17B-F6CB-54B6-F17A-4F7DD4A3A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518298"/>
            <a:ext cx="1286540" cy="133970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a:extLst>
              <a:ext uri="{FF2B5EF4-FFF2-40B4-BE49-F238E27FC236}">
                <a16:creationId xmlns:a16="http://schemas.microsoft.com/office/drawing/2014/main" id="{A5DCE467-1970-9789-4FC7-365B3CC024EF}"/>
              </a:ext>
            </a:extLst>
          </p:cNvPr>
          <p:cNvSpPr>
            <a:spLocks noGrp="1"/>
          </p:cNvSpPr>
          <p:nvPr>
            <p:ph type="dt" sz="half" idx="10"/>
          </p:nvPr>
        </p:nvSpPr>
        <p:spPr>
          <a:xfrm>
            <a:off x="9329057" y="6492875"/>
            <a:ext cx="2743200" cy="365125"/>
          </a:xfrm>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91295810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5355" y="742111"/>
            <a:ext cx="9967129" cy="1326175"/>
          </a:xfrm>
        </p:spPr>
        <p:txBody>
          <a:bodyPr>
            <a:noAutofit/>
          </a:bodyPr>
          <a:lstStyle/>
          <a:p>
            <a:r>
              <a:rPr lang="el-GR" sz="3200" b="1" cap="none" dirty="0">
                <a:solidFill>
                  <a:schemeClr val="bg1"/>
                </a:solidFill>
                <a:latin typeface="Arial" panose="020B0604020202020204" pitchFamily="34" charset="0"/>
                <a:cs typeface="Arial" panose="020B0604020202020204" pitchFamily="34" charset="0"/>
              </a:rPr>
              <a:t>ΣΧΟΛΕΣ ΜΕ ΕΙΔΙΚΟ ΣΥΣΤΗΜΑ ΠΡΟΣΒΑΣΗΣ</a:t>
            </a:r>
            <a:br>
              <a:rPr lang="el-GR" sz="3200" b="1" cap="none" dirty="0">
                <a:solidFill>
                  <a:schemeClr val="bg1"/>
                </a:solidFill>
                <a:latin typeface="Arial" panose="020B0604020202020204" pitchFamily="34" charset="0"/>
                <a:cs typeface="Arial" panose="020B0604020202020204" pitchFamily="34" charset="0"/>
              </a:rPr>
            </a:br>
            <a:r>
              <a:rPr lang="el-GR" sz="2400" b="1" cap="none" dirty="0">
                <a:solidFill>
                  <a:prstClr val="black">
                    <a:lumMod val="75000"/>
                    <a:lumOff val="25000"/>
                  </a:prstClr>
                </a:solidFill>
                <a:latin typeface="Arial" panose="020B0604020202020204" pitchFamily="34" charset="0"/>
                <a:cs typeface="Arial" panose="020B0604020202020204" pitchFamily="34" charset="0"/>
              </a:rPr>
              <a:t>(Δεν συμπεριλαμβάνονται στην Αίτηση/Μηχανογραφικό Δελτίο των Παγκύπριων Εξετάσεων)</a:t>
            </a:r>
            <a:endParaRPr lang="en-GB" sz="24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85354" y="2068286"/>
            <a:ext cx="9967129" cy="4648200"/>
          </a:xfrm>
        </p:spPr>
        <p:txBody>
          <a:bodyPr/>
          <a:lstStyle/>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Τμήμα Καλών Τεχνών Τεχνολογικού Πανεπιστημίου</a:t>
            </a:r>
          </a:p>
          <a:p>
            <a:pPr lvl="0" latinLnBrk="1">
              <a:lnSpc>
                <a:spcPct val="100000"/>
              </a:lnSpc>
              <a:spcBef>
                <a:spcPts val="0"/>
              </a:spcBef>
              <a:buClr>
                <a:srgbClr val="44546A">
                  <a:lumMod val="60000"/>
                  <a:lumOff val="40000"/>
                </a:srgbClr>
              </a:buClr>
              <a:buSzTx/>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     Κύπρου (ΤΕ.ΠΑ.Κ)</a:t>
            </a: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Clr>
                <a:srgbClr val="44546A">
                  <a:lumMod val="60000"/>
                  <a:lumOff val="40000"/>
                </a:srgbClr>
              </a:buClr>
              <a:buSzTx/>
            </a:pPr>
            <a:endParaRPr lang="en-GB"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Clr>
                <a:schemeClr val="bg1"/>
              </a:buClr>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Σχολές Καλών Τεχνών Ελλάδας</a:t>
            </a:r>
          </a:p>
          <a:p>
            <a:pPr marL="457200" lvl="0" indent="-457200" latinLnBrk="1">
              <a:lnSpc>
                <a:spcPct val="100000"/>
              </a:lnSpc>
              <a:spcBef>
                <a:spcPts val="0"/>
              </a:spcBef>
              <a:buClr>
                <a:srgbClr val="44546A">
                  <a:lumMod val="60000"/>
                  <a:lumOff val="40000"/>
                </a:srgbClr>
              </a:buClr>
              <a:buSzTx/>
              <a:buFont typeface="Wingdings" panose="05000000000000000000" pitchFamily="2" charset="2"/>
              <a:buChar char="Ø"/>
            </a:pPr>
            <a:endParaRPr lang="en-US" altLang="en-US"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lvl="0" indent="-457200" latinLnBrk="1">
              <a:lnSpc>
                <a:spcPct val="100000"/>
              </a:lnSpc>
              <a:spcBef>
                <a:spcPts val="0"/>
              </a:spcBef>
              <a:buSzTx/>
              <a:buFont typeface="Wingdings" panose="05000000000000000000" pitchFamily="2" charset="2"/>
              <a:buChar char="Ø"/>
            </a:pPr>
            <a:r>
              <a:rPr lang="el-GR" altLang="en-US"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Δραματικές Σχολές (εφαρμόζουν </a:t>
            </a:r>
            <a:r>
              <a:rPr lang="el-GR" sz="2800" b="1" cap="none" dirty="0">
                <a:solidFill>
                  <a:srgbClr val="002060"/>
                </a:solidFill>
                <a:effectLst>
                  <a:outerShdw blurRad="38100" dist="38100" dir="2700000" algn="tl">
                    <a:srgbClr val="000000">
                      <a:alpha val="43137"/>
                    </a:srgbClr>
                  </a:outerShdw>
                </a:effectLst>
                <a:latin typeface="Arial" pitchFamily="34" charset="0"/>
                <a:cs typeface="Arial" pitchFamily="34" charset="0"/>
              </a:rPr>
              <a:t>δικές τους                   διαδικασίες εισαγωγής)</a:t>
            </a:r>
            <a:endParaRPr lang="en-GB" sz="2800"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724735B-3A56-AFD2-5027-AD5C6BA21D2A}"/>
              </a:ext>
            </a:extLst>
          </p:cNvPr>
          <p:cNvSpPr>
            <a:spLocks noGrp="1"/>
          </p:cNvSpPr>
          <p:nvPr>
            <p:ph type="dt" sz="half" idx="10"/>
          </p:nvPr>
        </p:nvSpPr>
        <p:spPr>
          <a:xfrm>
            <a:off x="9033058" y="6244223"/>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740342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061" y="87981"/>
            <a:ext cx="9906000" cy="779688"/>
          </a:xfrm>
        </p:spPr>
        <p:txBody>
          <a:bodyPr>
            <a:normAutofit/>
          </a:bodyPr>
          <a:lstStyle/>
          <a:p>
            <a:endParaRPr lang="en-GB" sz="4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1287379" y="1233376"/>
            <a:ext cx="9504948" cy="4198595"/>
          </a:xfrm>
        </p:spPr>
        <p:txBody>
          <a:bodyPr>
            <a:normAutofit fontScale="92500" lnSpcReduction="20000"/>
          </a:bodyPr>
          <a:lstStyle/>
          <a:p>
            <a:pPr lvl="0" algn="just" defTabSz="685800">
              <a:lnSpc>
                <a:spcPct val="16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Για όλα τα πιο πάνω προτρέπονται οι ενδιαφερόμενοι να επισκέπτονται τακτικά την ιστοσελίδα της Υπηρεσίας Εξετάσεων για τις σχετικές ανακοινώσεις, καθώς και να απευθύνονται στον/στην Καθηγητή/Καθηγήτρια Σ.Ε.Α. του σχολείου τους ή στα Επαρχιακά Γραφείο Παιδείας ή στα Κεντρικά Γραφεία Υ.Σ.Ε.Α. για παροχή ολιστικής Συμβουλευτικής Διεργασίας.</a:t>
            </a:r>
            <a:r>
              <a:rPr lang="el-GR" altLang="en-US"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GB" sz="2800" b="1" dirty="0">
              <a:solidFill>
                <a:schemeClr val="bg1"/>
              </a:solidFill>
              <a:latin typeface="Arial" panose="020B0604020202020204" pitchFamily="34" charset="0"/>
              <a:cs typeface="Arial" panose="020B0604020202020204"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a:lnSpc>
                <a:spcPct val="150000"/>
              </a:lnSpc>
            </a:pPr>
            <a:endParaRPr lang="en-GB" b="1" dirty="0">
              <a:solidFill>
                <a:schemeClr val="tx1"/>
              </a:solidFill>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C994569-2C54-734D-3F30-1CC616CD4756}"/>
              </a:ext>
            </a:extLst>
          </p:cNvPr>
          <p:cNvSpPr>
            <a:spLocks noGrp="1"/>
          </p:cNvSpPr>
          <p:nvPr>
            <p:ph type="dt" sz="half" idx="10"/>
          </p:nvPr>
        </p:nvSpPr>
        <p:spPr>
          <a:xfrm>
            <a:off x="8780461" y="616453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21077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6116" y="0"/>
            <a:ext cx="10208508" cy="783771"/>
          </a:xfrm>
        </p:spPr>
        <p:txBody>
          <a:bodyPr>
            <a:normAutofit fontScale="90000"/>
          </a:bodyPr>
          <a:lstStyle/>
          <a:p>
            <a:pPr algn="ctr"/>
            <a:r>
              <a:rPr lang="el-GR" b="1" dirty="0" err="1">
                <a:solidFill>
                  <a:schemeClr val="bg1"/>
                </a:solidFill>
                <a:latin typeface="Arial" panose="020B0604020202020204" pitchFamily="34" charset="0"/>
                <a:cs typeface="Arial" panose="020B0604020202020204" pitchFamily="34" charset="0"/>
              </a:rPr>
              <a:t>Προγραμμα</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παγκυπριων</a:t>
            </a:r>
            <a:r>
              <a:rPr lang="el-GR" b="1" dirty="0">
                <a:solidFill>
                  <a:schemeClr val="bg1"/>
                </a:solidFill>
                <a:latin typeface="Arial" panose="020B0604020202020204" pitchFamily="34" charset="0"/>
                <a:cs typeface="Arial" panose="020B0604020202020204" pitchFamily="34" charset="0"/>
              </a:rPr>
              <a:t> </a:t>
            </a:r>
            <a:r>
              <a:rPr lang="el-GR" b="1" dirty="0" err="1">
                <a:solidFill>
                  <a:schemeClr val="bg1"/>
                </a:solidFill>
                <a:latin typeface="Arial" panose="020B0604020202020204" pitchFamily="34" charset="0"/>
                <a:cs typeface="Arial" panose="020B0604020202020204" pitchFamily="34" charset="0"/>
              </a:rPr>
              <a:t>εξετασεων</a:t>
            </a:r>
            <a:r>
              <a:rPr lang="en-US" b="1" dirty="0">
                <a:solidFill>
                  <a:schemeClr val="bg1"/>
                </a:solidFill>
                <a:latin typeface="Arial" panose="020B0604020202020204" pitchFamily="34" charset="0"/>
                <a:cs typeface="Arial" panose="020B0604020202020204" pitchFamily="34" charset="0"/>
              </a:rPr>
              <a:t> 202</a:t>
            </a:r>
            <a:r>
              <a:rPr lang="el-GR" b="1" dirty="0">
                <a:solidFill>
                  <a:schemeClr val="bg1"/>
                </a:solidFill>
                <a:latin typeface="Arial" panose="020B0604020202020204" pitchFamily="34" charset="0"/>
                <a:cs typeface="Arial" panose="020B0604020202020204" pitchFamily="34" charset="0"/>
              </a:rPr>
              <a:t>5</a:t>
            </a:r>
            <a:endParaRPr lang="en-US" b="1" dirty="0">
              <a:solidFill>
                <a:schemeClr val="bg1"/>
              </a:solidFill>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C6B90A29-0CF6-39FC-C746-C17371D856B6}"/>
              </a:ext>
            </a:extLst>
          </p:cNvPr>
          <p:cNvSpPr>
            <a:spLocks noGrp="1"/>
          </p:cNvSpPr>
          <p:nvPr>
            <p:ph type="dt" sz="half" idx="10"/>
          </p:nvPr>
        </p:nvSpPr>
        <p:spPr>
          <a:xfrm>
            <a:off x="9545961" y="6492875"/>
            <a:ext cx="2743200" cy="365125"/>
          </a:xfrm>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4" name="Picture 3">
            <a:extLst>
              <a:ext uri="{FF2B5EF4-FFF2-40B4-BE49-F238E27FC236}">
                <a16:creationId xmlns:a16="http://schemas.microsoft.com/office/drawing/2014/main" id="{0C565E00-B87F-7FE2-B4F4-324BA58308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pic>
        <p:nvPicPr>
          <p:cNvPr id="5" name="Picture 4"/>
          <p:cNvPicPr>
            <a:picLocks noChangeAspect="1"/>
          </p:cNvPicPr>
          <p:nvPr/>
        </p:nvPicPr>
        <p:blipFill>
          <a:blip r:embed="rId4"/>
          <a:stretch>
            <a:fillRect/>
          </a:stretch>
        </p:blipFill>
        <p:spPr>
          <a:xfrm>
            <a:off x="1888611" y="968758"/>
            <a:ext cx="8381455" cy="5606781"/>
          </a:xfrm>
          <a:prstGeom prst="rect">
            <a:avLst/>
          </a:prstGeom>
        </p:spPr>
      </p:pic>
    </p:spTree>
    <p:extLst>
      <p:ext uri="{BB962C8B-B14F-4D97-AF65-F5344CB8AC3E}">
        <p14:creationId xmlns:p14="http://schemas.microsoft.com/office/powerpoint/2010/main" val="3105643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47707" y="135685"/>
            <a:ext cx="9760174" cy="1171181"/>
          </a:xfrm>
        </p:spPr>
        <p:txBody>
          <a:bodyPr>
            <a:normAutofit/>
          </a:bodyPr>
          <a:lstStyle/>
          <a:p>
            <a:r>
              <a:rPr lang="el-GR" sz="3200" b="1" dirty="0">
                <a:solidFill>
                  <a:schemeClr val="bg1"/>
                </a:solidFill>
                <a:latin typeface="Arial" panose="020B0604020202020204" pitchFamily="34" charset="0"/>
                <a:cs typeface="Arial" panose="020B0604020202020204" pitchFamily="34" charset="0"/>
              </a:rPr>
              <a:t>Οδηγοι παγκυπριων </a:t>
            </a:r>
            <a:r>
              <a:rPr lang="el-GR" sz="3200" b="1" dirty="0" err="1">
                <a:solidFill>
                  <a:schemeClr val="bg1"/>
                </a:solidFill>
                <a:latin typeface="Arial" panose="020B0604020202020204" pitchFamily="34" charset="0"/>
                <a:cs typeface="Arial" panose="020B0604020202020204" pitchFamily="34" charset="0"/>
              </a:rPr>
              <a:t>εξετασεων</a:t>
            </a:r>
            <a:r>
              <a:rPr lang="el-GR" sz="3200" b="1" dirty="0">
                <a:solidFill>
                  <a:schemeClr val="bg1"/>
                </a:solidFill>
                <a:latin typeface="Arial" panose="020B0604020202020204" pitchFamily="34" charset="0"/>
                <a:cs typeface="Arial" panose="020B0604020202020204" pitchFamily="34" charset="0"/>
              </a:rPr>
              <a:t> 202</a:t>
            </a:r>
            <a:r>
              <a:rPr lang="en-US" sz="3200" b="1" dirty="0">
                <a:solidFill>
                  <a:schemeClr val="bg1"/>
                </a:solidFill>
                <a:latin typeface="Arial" panose="020B0604020202020204" pitchFamily="34" charset="0"/>
                <a:cs typeface="Arial" panose="020B0604020202020204" pitchFamily="34" charset="0"/>
              </a:rPr>
              <a:t>5</a:t>
            </a:r>
            <a:endParaRPr lang="en-GB" sz="3200" b="1"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53144" y="1882909"/>
            <a:ext cx="11168743" cy="3254828"/>
          </a:xfrm>
        </p:spPr>
        <p:txBody>
          <a:bodyPr>
            <a:normAutofit/>
          </a:bodyPr>
          <a:lstStyle/>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defTabSz="685800">
              <a:lnSpc>
                <a:spcPct val="150000"/>
              </a:lnSpc>
              <a:spcBef>
                <a:spcPts val="750"/>
              </a:spcBef>
              <a:buSzTx/>
            </a:pPr>
            <a:endPar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Rectangle 5"/>
          <p:cNvSpPr/>
          <p:nvPr/>
        </p:nvSpPr>
        <p:spPr>
          <a:xfrm>
            <a:off x="1034717" y="1473909"/>
            <a:ext cx="9659596" cy="954107"/>
          </a:xfrm>
          <a:prstGeom prst="rect">
            <a:avLst/>
          </a:prstGeom>
          <a:solidFill>
            <a:schemeClr val="accent6">
              <a:lumMod val="75000"/>
            </a:schemeClr>
          </a:solidFill>
          <a:ln>
            <a:solidFill>
              <a:schemeClr val="accent1"/>
            </a:solidFill>
          </a:ln>
        </p:spPr>
        <p:txBody>
          <a:bodyPr wrap="square">
            <a:spAutoFit/>
          </a:bodyPr>
          <a:lstStyle/>
          <a:p>
            <a:r>
              <a:rPr lang="en-US" sz="2800" b="1" dirty="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https://panexams.moec.gov.cy/index.php/el/exetaseis/odigoi-exetaseon</a:t>
            </a:r>
            <a:r>
              <a:rPr lang="en-US" sz="2800" b="1" dirty="0">
                <a:solidFill>
                  <a:schemeClr val="bg2"/>
                </a:solidFill>
                <a:latin typeface="Arial" panose="020B0604020202020204" pitchFamily="34" charset="0"/>
                <a:cs typeface="Arial" panose="020B0604020202020204" pitchFamily="34" charset="0"/>
              </a:rPr>
              <a:t> </a:t>
            </a:r>
          </a:p>
        </p:txBody>
      </p:sp>
      <p:sp>
        <p:nvSpPr>
          <p:cNvPr id="8" name="Date Placeholder 7">
            <a:extLst>
              <a:ext uri="{FF2B5EF4-FFF2-40B4-BE49-F238E27FC236}">
                <a16:creationId xmlns:a16="http://schemas.microsoft.com/office/drawing/2014/main" id="{CFB723F6-2BE1-EC9D-6463-F97325AB86A4}"/>
              </a:ext>
            </a:extLst>
          </p:cNvPr>
          <p:cNvSpPr>
            <a:spLocks noGrp="1"/>
          </p:cNvSpPr>
          <p:nvPr>
            <p:ph type="dt" sz="half" idx="10"/>
          </p:nvPr>
        </p:nvSpPr>
        <p:spPr>
          <a:xfrm>
            <a:off x="9135533" y="6352673"/>
            <a:ext cx="2751875" cy="280738"/>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pic>
        <p:nvPicPr>
          <p:cNvPr id="4" name="Picture 3"/>
          <p:cNvPicPr>
            <a:picLocks noChangeAspect="1"/>
          </p:cNvPicPr>
          <p:nvPr/>
        </p:nvPicPr>
        <p:blipFill>
          <a:blip r:embed="rId5"/>
          <a:stretch>
            <a:fillRect/>
          </a:stretch>
        </p:blipFill>
        <p:spPr>
          <a:xfrm>
            <a:off x="1034717" y="2521802"/>
            <a:ext cx="9659596" cy="3478697"/>
          </a:xfrm>
          <a:prstGeom prst="rect">
            <a:avLst/>
          </a:prstGeom>
        </p:spPr>
      </p:pic>
    </p:spTree>
    <p:extLst>
      <p:ext uri="{BB962C8B-B14F-4D97-AF65-F5344CB8AC3E}">
        <p14:creationId xmlns:p14="http://schemas.microsoft.com/office/powerpoint/2010/main" val="3813045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22690" y="495300"/>
            <a:ext cx="9664925" cy="1654629"/>
          </a:xfrm>
        </p:spPr>
        <p:txBody>
          <a:bodyPr>
            <a:normAutofit/>
          </a:bodyPr>
          <a:lstStyle/>
          <a:p>
            <a:pPr algn="ctr">
              <a:lnSpc>
                <a:spcPct val="150000"/>
              </a:lnSpc>
            </a:pPr>
            <a:r>
              <a:rPr lang="el-GR" b="1" u="sng" dirty="0">
                <a:solidFill>
                  <a:schemeClr val="bg1"/>
                </a:solidFill>
              </a:rPr>
              <a:t>Β’ ΚΑΤΑΝΟΜΗ θεσεων ΚΑΙ ΕΙΔΙΚΑ ΚΡΙΤΗΡΙΑ ΠΑΝΕΠΙΣΤΗΜΙΟΥ ΚΥΠΡΟΥ ΚΑΙ ΤΕΠΑΚ</a:t>
            </a:r>
            <a:endParaRPr lang="en-US" b="1" u="sng" dirty="0">
              <a:solidFill>
                <a:schemeClr val="bg1"/>
              </a:solidFill>
            </a:endParaRPr>
          </a:p>
        </p:txBody>
      </p:sp>
      <p:sp>
        <p:nvSpPr>
          <p:cNvPr id="5" name="Text Placeholder 2"/>
          <p:cNvSpPr>
            <a:spLocks noGrp="1"/>
          </p:cNvSpPr>
          <p:nvPr>
            <p:ph type="body" idx="1"/>
          </p:nvPr>
        </p:nvSpPr>
        <p:spPr>
          <a:xfrm>
            <a:off x="1382486" y="2264228"/>
            <a:ext cx="9397809" cy="4098472"/>
          </a:xfrm>
        </p:spPr>
        <p:txBody>
          <a:bodyPr>
            <a:normAutofit/>
          </a:bodyPr>
          <a:lstStyle/>
          <a:p>
            <a:pPr lvl="0" algn="just" defTabSz="685800">
              <a:lnSpc>
                <a:spcPct val="150000"/>
              </a:lnSpc>
              <a:spcBef>
                <a:spcPts val="75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Καλούνται οι υποψήφιοι να παρακολουθούν προσεκτικά τις Ιστοσελίδες των Κυπριακών Δημόσιων Πανεπιστημίων τον Ιούλιο για τη διαδικασία αίτησης διεκδίκησης θέσης μέσω της Β’ Κατανομής ή και των Ειδικών Κριτηρίων.</a:t>
            </a:r>
          </a:p>
          <a:p>
            <a:pPr>
              <a:lnSpc>
                <a:spcPct val="150000"/>
              </a:lnSpc>
            </a:pPr>
            <a:endParaRPr lang="en-GB" dirty="0">
              <a:solidFill>
                <a:schemeClr val="tx1"/>
              </a:solidFill>
            </a:endParaRPr>
          </a:p>
        </p:txBody>
      </p:sp>
      <p:pic>
        <p:nvPicPr>
          <p:cNvPr id="3" name="Picture 2">
            <a:extLst>
              <a:ext uri="{FF2B5EF4-FFF2-40B4-BE49-F238E27FC236}">
                <a16:creationId xmlns:a16="http://schemas.microsoft.com/office/drawing/2014/main" id="{8F8C7AF6-777B-9A5E-81F4-30AA07F5C35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D4C16EEA-4751-6703-2CA8-6CBBFD409919}"/>
              </a:ext>
            </a:extLst>
          </p:cNvPr>
          <p:cNvSpPr>
            <a:spLocks noGrp="1"/>
          </p:cNvSpPr>
          <p:nvPr>
            <p:ph type="dt" sz="half" idx="10"/>
          </p:nvPr>
        </p:nvSpPr>
        <p:spPr>
          <a:xfrm>
            <a:off x="9216015" y="636270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231748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8723" y="194208"/>
            <a:ext cx="9414553" cy="653142"/>
          </a:xfrm>
        </p:spPr>
        <p:txBody>
          <a:bodyPr/>
          <a:lstStyle/>
          <a:p>
            <a:pPr algn="ctr"/>
            <a:r>
              <a:rPr lang="el-GR" b="1" dirty="0" err="1">
                <a:solidFill>
                  <a:schemeClr val="bg1"/>
                </a:solidFill>
              </a:rPr>
              <a:t>Χρονοδιαγραμματα</a:t>
            </a:r>
            <a:r>
              <a:rPr lang="el-GR" b="1" dirty="0">
                <a:solidFill>
                  <a:schemeClr val="bg1"/>
                </a:solidFill>
              </a:rPr>
              <a:t> (1)</a:t>
            </a:r>
            <a:endParaRPr lang="en-US" b="1" dirty="0">
              <a:solidFill>
                <a:schemeClr val="bg1"/>
              </a:solidFill>
            </a:endParaRPr>
          </a:p>
        </p:txBody>
      </p:sp>
      <p:sp>
        <p:nvSpPr>
          <p:cNvPr id="5" name="Rectangle 4"/>
          <p:cNvSpPr/>
          <p:nvPr/>
        </p:nvSpPr>
        <p:spPr>
          <a:xfrm>
            <a:off x="739536" y="905873"/>
            <a:ext cx="10497267" cy="5527603"/>
          </a:xfrm>
          <a:prstGeom prst="rect">
            <a:avLst/>
          </a:prstGeom>
        </p:spPr>
        <p:txBody>
          <a:bodyPr wrap="square">
            <a:spAutoFit/>
          </a:bodyPr>
          <a:lstStyle/>
          <a:p>
            <a:pPr algn="just" latinLnBrk="1">
              <a:lnSpc>
                <a:spcPct val="115000"/>
              </a:lnSpc>
              <a:spcAft>
                <a:spcPts val="0"/>
              </a:spcAft>
            </a:pP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Α. 0</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5</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5</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 – </a:t>
            </a:r>
            <a:r>
              <a:rPr lang="en-US"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19</a:t>
            </a:r>
            <a:r>
              <a:rPr lang="el-GR" sz="2300" b="1" dirty="0">
                <a:solidFill>
                  <a:srgbClr val="FF0000"/>
                </a:solidFill>
                <a:uFill>
                  <a:solidFill>
                    <a:srgbClr val="FFFF00"/>
                  </a:solidFill>
                </a:uFill>
                <a:latin typeface="Arial" panose="020B0604020202020204" pitchFamily="34" charset="0"/>
                <a:ea typeface="Times New Roman" panose="02020603050405020304" pitchFamily="18" charset="0"/>
                <a:cs typeface="Arial" panose="020B0604020202020204" pitchFamily="34" charset="0"/>
              </a:rPr>
              <a:t>/03/2025: </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Ηλεκτρονική Συμπλήρωση Μηχανογραφικού </a:t>
            </a: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Δελτίου Κύπρου Π.Ε.Π. 202</a:t>
            </a:r>
            <a:r>
              <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5</a:t>
            </a: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 και Α’ Φάση Διαδικασίας για Πρόσβαση στα </a:t>
            </a:r>
            <a:endParaRPr lang="en-US" sz="22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b="1" dirty="0">
                <a:solidFill>
                  <a:schemeClr val="bg1"/>
                </a:solidFill>
                <a:latin typeface="Arial" panose="020B0604020202020204" pitchFamily="34" charset="0"/>
                <a:ea typeface="Times New Roman" panose="02020603050405020304" pitchFamily="18" charset="0"/>
                <a:cs typeface="Arial" panose="020B0604020202020204" pitchFamily="34" charset="0"/>
              </a:rPr>
              <a:t>ΑΑΕΙ Ελλάδας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1. Δήλωση Μαθημάτων Πρόσβασης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2.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Πλαισίων Πρόσβασης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και  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3. Δήλωση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Σειράς Προτίμησης</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για Σχολές Κύπρου και Στρατιωτικές Σχολές </a:t>
            </a: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Ελλάδας</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 algn="just" latinLnBrk="1">
              <a:lnSpc>
                <a:spcPct val="115000"/>
              </a:lnSpc>
              <a:spcAft>
                <a:spcPts val="0"/>
              </a:spcAft>
            </a:pP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4. Υποβολή αίτησης για παροχή </a:t>
            </a:r>
            <a:r>
              <a:rPr lang="el-GR" sz="2200" u="sng" dirty="0">
                <a:solidFill>
                  <a:schemeClr val="bg1"/>
                </a:solidFill>
                <a:latin typeface="Arial" panose="020B0604020202020204" pitchFamily="34" charset="0"/>
                <a:ea typeface="Times New Roman" panose="02020603050405020304" pitchFamily="18" charset="0"/>
                <a:cs typeface="Arial" panose="020B0604020202020204" pitchFamily="34" charset="0"/>
              </a:rPr>
              <a:t>Διευκολύνσεων</a:t>
            </a:r>
            <a:r>
              <a:rPr lang="el-GR" sz="2200" dirty="0">
                <a:solidFill>
                  <a:schemeClr val="bg1"/>
                </a:solidFill>
                <a:latin typeface="Arial" panose="020B0604020202020204" pitchFamily="34" charset="0"/>
                <a:ea typeface="Times New Roman" panose="02020603050405020304" pitchFamily="18" charset="0"/>
                <a:cs typeface="Arial" panose="020B0604020202020204" pitchFamily="34" charset="0"/>
              </a:rPr>
              <a:t> στις ΠΕΠ </a:t>
            </a:r>
            <a:endParaRPr lang="en-US" sz="2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Β. 0</a:t>
            </a:r>
            <a:r>
              <a:rPr lang="en-US"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5</a:t>
            </a: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/03/2025 - 27/03/2025: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Στρατιωτικές Σχολές Ελλάδας</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Οι υποψήφιοι υποβάλλουν στο Υπουργείο Άμυνας αντίγραφο του Μηχανογραφικού Δελτίου συμμετοχής στις Π.Ε.Π. 2025, μαζί με όλα τα απαραίτητα δικαιολογητικά </a:t>
            </a:r>
          </a:p>
          <a:p>
            <a:pPr algn="just" latinLnBrk="1">
              <a:lnSpc>
                <a:spcPct val="115000"/>
              </a:lnSpc>
              <a:spcAft>
                <a:spcPts val="0"/>
              </a:spcAft>
            </a:pP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(βλ. Οδηγός Π.Ε.Π. 2025, τόμος Α, σελ.</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5</a:t>
            </a:r>
            <a:r>
              <a:rPr lang="en-US"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-11</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p>
          <a:p>
            <a:pPr algn="just" latinLnBrk="1">
              <a:lnSpc>
                <a:spcPct val="115000"/>
              </a:lnSpc>
              <a:spcAft>
                <a:spcPts val="0"/>
              </a:spcAft>
            </a:pPr>
            <a:r>
              <a:rPr lang="el-GR"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Γ. 02/04/2025 – 11/04/2025:</a:t>
            </a:r>
            <a:r>
              <a:rPr lang="el-G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l-G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Πληρωμή εξεταστικών τελών </a:t>
            </a:r>
            <a:endParaRPr lang="en-US" sz="22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l-GR" sz="2200" dirty="0">
                <a:latin typeface="Arial" panose="020B0604020202020204" pitchFamily="34" charset="0"/>
                <a:ea typeface="Times New Roman" panose="02020603050405020304" pitchFamily="18" charset="0"/>
                <a:cs typeface="Arial" panose="020B0604020202020204" pitchFamily="34" charset="0"/>
              </a:rPr>
              <a:t> </a:t>
            </a:r>
            <a:endParaRPr lang="en-U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a:extLst>
              <a:ext uri="{FF2B5EF4-FFF2-40B4-BE49-F238E27FC236}">
                <a16:creationId xmlns:a16="http://schemas.microsoft.com/office/drawing/2014/main" id="{B1F7EC38-D5FB-4B88-1BAE-6CEE05E6D0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39195E8-387E-E46B-7584-C8859956FF83}"/>
              </a:ext>
            </a:extLst>
          </p:cNvPr>
          <p:cNvSpPr>
            <a:spLocks noGrp="1"/>
          </p:cNvSpPr>
          <p:nvPr>
            <p:ph type="dt" sz="half" idx="10"/>
          </p:nvPr>
        </p:nvSpPr>
        <p:spPr>
          <a:xfrm>
            <a:off x="9216015" y="618424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822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30880" y="453301"/>
            <a:ext cx="9730240" cy="763968"/>
          </a:xfrm>
        </p:spPr>
        <p:txBody>
          <a:bodyPr/>
          <a:lstStyle/>
          <a:p>
            <a:pPr algn="ctr"/>
            <a:r>
              <a:rPr lang="el-GR" b="1" dirty="0" err="1">
                <a:solidFill>
                  <a:schemeClr val="bg1"/>
                </a:solidFill>
              </a:rPr>
              <a:t>Χρονοδιαγραμματα</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827314" y="1217269"/>
            <a:ext cx="10025170" cy="5505045"/>
          </a:xfrm>
        </p:spPr>
        <p:txBody>
          <a:bodyPr>
            <a:normAutofit fontScale="55000" lnSpcReduction="20000"/>
          </a:bodyPr>
          <a:lstStyle/>
          <a:p>
            <a:pPr algn="just">
              <a:lnSpc>
                <a:spcPct val="115000"/>
              </a:lnSpc>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Δ. 0</a:t>
            </a:r>
            <a:r>
              <a:rPr lang="en-US"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8</a:t>
            </a: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/04/2025 - 16/04/2025: </a:t>
            </a:r>
            <a:r>
              <a:rPr lang="el-GR" sz="4400" b="1" dirty="0">
                <a:solidFill>
                  <a:schemeClr val="bg1"/>
                </a:solidFill>
                <a:latin typeface="Arial" panose="020B0604020202020204" pitchFamily="34" charset="0"/>
                <a:cs typeface="Arial" panose="020B0604020202020204" pitchFamily="34" charset="0"/>
              </a:rPr>
              <a:t>Αποστολή εντύπων υποψηφίων που θα εξεταστούν στην Πρακτική Δοκιμασία (για ΤΕΦΑΑ ή/και διεκδίκηση πριμοδότησης), </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ταχυδρομικώς με διπλοσυστημένη επιστολή στο ΥΠΑΝ, Επιτροπή Πριμοδότησης, Γραφείο Επιθεωρητών Φυσικής Αγωγής (βλ. Οδηγός Π.Ε.Π. 2025, τόμος Α΄, σελ.7</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81</a:t>
            </a:r>
            <a:r>
              <a:rPr lang="el-GR"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Bef>
                <a:spcPts val="750"/>
              </a:spcBef>
              <a:spcAft>
                <a:spcPts val="0"/>
              </a:spcAft>
            </a:pPr>
            <a:r>
              <a:rPr lang="el-GR" sz="4200" b="1" dirty="0">
                <a:solidFill>
                  <a:srgbClr val="FF0000"/>
                </a:solidFill>
                <a:latin typeface="Arial" panose="020B0604020202020204" pitchFamily="34" charset="0"/>
                <a:ea typeface="Times New Roman" panose="02020603050405020304" pitchFamily="18" charset="0"/>
                <a:cs typeface="Arial" panose="020B0604020202020204" pitchFamily="34" charset="0"/>
              </a:rPr>
              <a:t>Ε. 06/06/2025 - 26/06/2025: </a:t>
            </a:r>
            <a:r>
              <a:rPr lang="el-GR" sz="4200" b="1" dirty="0">
                <a:solidFill>
                  <a:srgbClr val="000000"/>
                </a:solidFill>
                <a:latin typeface="Arial" panose="020B0604020202020204" pitchFamily="34" charset="0"/>
                <a:ea typeface="Times New Roman" panose="02020603050405020304" pitchFamily="18" charset="0"/>
                <a:cs typeface="Arial" panose="020B0604020202020204" pitchFamily="34" charset="0"/>
              </a:rPr>
              <a:t>Περίοδος Διεξαγωγής ΠΕΠ 2025</a:t>
            </a:r>
            <a:endParaRPr lang="el-GR" sz="32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r>
              <a:rPr lang="el-GR" sz="4200" b="1" dirty="0">
                <a:solidFill>
                  <a:srgbClr val="FF0000"/>
                </a:solidFill>
                <a:latin typeface="Arial" panose="020B0604020202020204" pitchFamily="34" charset="0"/>
                <a:cs typeface="Arial" panose="020B0604020202020204" pitchFamily="34" charset="0"/>
              </a:rPr>
              <a:t>ΣΤ. Ιούλιος 2025: </a:t>
            </a:r>
          </a:p>
          <a:p>
            <a:pPr marL="0" indent="0" algn="just">
              <a:buNone/>
            </a:pPr>
            <a:r>
              <a:rPr lang="el-GR" sz="3800" b="1" dirty="0">
                <a:solidFill>
                  <a:schemeClr val="bg1"/>
                </a:solidFill>
                <a:latin typeface="Arial" panose="020B0604020202020204" pitchFamily="34" charset="0"/>
                <a:cs typeface="Arial" panose="020B0604020202020204" pitchFamily="34" charset="0"/>
              </a:rPr>
              <a:t>   - ΑΑΕΙ ΚΥΠΡΟΥ και Στρατιωτικές Σχολές Ελλάδας</a:t>
            </a:r>
            <a:r>
              <a:rPr lang="el-GR" sz="3800" dirty="0">
                <a:solidFill>
                  <a:schemeClr val="bg1"/>
                </a:solidFill>
                <a:latin typeface="Arial" panose="020B0604020202020204" pitchFamily="34" charset="0"/>
                <a:cs typeface="Arial" panose="020B0604020202020204" pitchFamily="34" charset="0"/>
              </a:rPr>
              <a:t> (Αποτελέσματα Α΄     κατανομής, αίτηση για Β΄ κατανομή, αίτηση για υπεράριθμες θέσεις με ειδικά κριτήρια)</a:t>
            </a:r>
            <a:endParaRPr lang="en-US" sz="3800" dirty="0">
              <a:solidFill>
                <a:schemeClr val="bg1"/>
              </a:solidFill>
              <a:latin typeface="Arial" panose="020B0604020202020204" pitchFamily="34" charset="0"/>
              <a:cs typeface="Arial" panose="020B0604020202020204" pitchFamily="34" charset="0"/>
            </a:endParaRPr>
          </a:p>
          <a:p>
            <a:pPr marL="0" indent="0" algn="just">
              <a:buNone/>
            </a:pPr>
            <a:r>
              <a:rPr lang="el-GR" sz="3800" b="1" dirty="0">
                <a:solidFill>
                  <a:schemeClr val="bg1"/>
                </a:solidFill>
                <a:latin typeface="Arial" panose="020B0604020202020204" pitchFamily="34" charset="0"/>
                <a:cs typeface="Arial" panose="020B0604020202020204" pitchFamily="34" charset="0"/>
              </a:rPr>
              <a:t>   - Β΄ Φάση διαδικασίας για πρόσβαση στα ΑΑΕΙ Ελλάδας</a:t>
            </a:r>
            <a:r>
              <a:rPr lang="el-GR" sz="3800" dirty="0">
                <a:solidFill>
                  <a:schemeClr val="bg1"/>
                </a:solidFill>
                <a:latin typeface="Arial" panose="020B0604020202020204" pitchFamily="34" charset="0"/>
                <a:cs typeface="Arial" panose="020B0604020202020204" pitchFamily="34" charset="0"/>
              </a:rPr>
              <a:t>: Ηλεκτρονική συμπλήρωση Μηχανογραφικού Δελτίου (ξεχωριστές αιτήσεις για ΑΛΛΟΔΑΠΟΥΣ /ΑΛΛΟΓΕΝΕΙΣ </a:t>
            </a:r>
            <a:r>
              <a:rPr lang="el-GR" sz="3800" u="sng" dirty="0">
                <a:solidFill>
                  <a:schemeClr val="bg1"/>
                </a:solidFill>
                <a:latin typeface="Arial" panose="020B0604020202020204" pitchFamily="34" charset="0"/>
                <a:cs typeface="Arial" panose="020B0604020202020204" pitchFamily="34" charset="0"/>
              </a:rPr>
              <a:t>Ή</a:t>
            </a:r>
            <a:r>
              <a:rPr lang="el-GR" sz="3800" dirty="0">
                <a:solidFill>
                  <a:schemeClr val="bg1"/>
                </a:solidFill>
                <a:latin typeface="Arial" panose="020B0604020202020204" pitchFamily="34" charset="0"/>
                <a:cs typeface="Arial" panose="020B0604020202020204" pitchFamily="34" charset="0"/>
              </a:rPr>
              <a:t> ΕΛΛΗΝΕΣ ΕΞΩΤΕΡΙΚΟΥ) και δήλωση </a:t>
            </a:r>
            <a:r>
              <a:rPr lang="el-GR" sz="3800" u="sng" dirty="0">
                <a:solidFill>
                  <a:schemeClr val="bg1"/>
                </a:solidFill>
                <a:latin typeface="Arial" panose="020B0604020202020204" pitchFamily="34" charset="0"/>
                <a:cs typeface="Arial" panose="020B0604020202020204" pitchFamily="34" charset="0"/>
              </a:rPr>
              <a:t>Σειράς Προτίμησης</a:t>
            </a:r>
            <a:r>
              <a:rPr lang="el-GR" sz="3800" dirty="0">
                <a:solidFill>
                  <a:schemeClr val="bg1"/>
                </a:solidFill>
                <a:latin typeface="Arial" panose="020B0604020202020204" pitchFamily="34" charset="0"/>
                <a:cs typeface="Arial" panose="020B0604020202020204" pitchFamily="34" charset="0"/>
              </a:rPr>
              <a:t> τμημάτων από </a:t>
            </a:r>
            <a:r>
              <a:rPr lang="el-GR" sz="3800" u="sng" dirty="0">
                <a:solidFill>
                  <a:schemeClr val="bg1"/>
                </a:solidFill>
                <a:latin typeface="Arial" panose="020B0604020202020204" pitchFamily="34" charset="0"/>
                <a:cs typeface="Arial" panose="020B0604020202020204" pitchFamily="34" charset="0"/>
              </a:rPr>
              <a:t>ΜΟΝΟ ΕΝΑ</a:t>
            </a:r>
            <a:r>
              <a:rPr lang="el-GR" sz="3800" dirty="0">
                <a:solidFill>
                  <a:schemeClr val="bg1"/>
                </a:solidFill>
                <a:latin typeface="Arial" panose="020B0604020202020204" pitchFamily="34" charset="0"/>
                <a:cs typeface="Arial" panose="020B0604020202020204" pitchFamily="34" charset="0"/>
              </a:rPr>
              <a:t> Επιστημονικό Πεδίο.</a:t>
            </a:r>
            <a:endParaRPr lang="en-US" sz="3800" dirty="0">
              <a:solidFill>
                <a:schemeClr val="bg1"/>
              </a:solidFill>
              <a:latin typeface="Arial" panose="020B0604020202020204" pitchFamily="34" charset="0"/>
              <a:cs typeface="Arial" panose="020B0604020202020204" pitchFamily="34" charset="0"/>
            </a:endParaRPr>
          </a:p>
          <a:p>
            <a:pPr algn="just">
              <a:lnSpc>
                <a:spcPct val="115000"/>
              </a:lnSpc>
              <a:spcBef>
                <a:spcPts val="750"/>
              </a:spcBef>
              <a:spcAft>
                <a:spcPts val="0"/>
              </a:spcAft>
            </a:pPr>
            <a:endParaRPr lang="en-US" dirty="0"/>
          </a:p>
        </p:txBody>
      </p:sp>
      <p:pic>
        <p:nvPicPr>
          <p:cNvPr id="5" name="Picture 4">
            <a:extLst>
              <a:ext uri="{FF2B5EF4-FFF2-40B4-BE49-F238E27FC236}">
                <a16:creationId xmlns:a16="http://schemas.microsoft.com/office/drawing/2014/main" id="{3DF1F8E2-BF20-7E3E-2C17-B175D8BC955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60D20A80-12E8-B15E-C630-57C8A526EB6C}"/>
              </a:ext>
            </a:extLst>
          </p:cNvPr>
          <p:cNvSpPr>
            <a:spLocks noGrp="1"/>
          </p:cNvSpPr>
          <p:nvPr>
            <p:ph type="dt" sz="half" idx="10"/>
          </p:nvPr>
        </p:nvSpPr>
        <p:spPr>
          <a:xfrm>
            <a:off x="9056055" y="6222136"/>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782064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8305" y="1383632"/>
            <a:ext cx="10034337" cy="4864768"/>
          </a:xfrm>
        </p:spPr>
        <p:txBody>
          <a:bodyPr>
            <a:normAutofit fontScale="90000"/>
          </a:bodyPr>
          <a:lstStyle/>
          <a:p>
            <a:pPr lvl="0" defTabSz="685800">
              <a:lnSpc>
                <a:spcPct val="110000"/>
              </a:lnSpc>
              <a:spcBef>
                <a:spcPts val="750"/>
              </a:spcBef>
              <a:buClr>
                <a:srgbClr val="44546A">
                  <a:lumMod val="60000"/>
                  <a:lumOff val="40000"/>
                </a:srgbClr>
              </a:buClr>
              <a:defRPr/>
            </a:pP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ΠΡΟΣΒΑΣΗΣ 2025 </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ΠΕΠ</a:t>
            </a:r>
            <a:r>
              <a:rPr lang="en-GB"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br>
              <a:rPr lang="el-GR"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 </a:t>
            </a:r>
            <a:br>
              <a:rPr lang="en-US" dirty="0">
                <a:solidFill>
                  <a:schemeClr val="bg1"/>
                </a:solidFill>
                <a:latin typeface="Arial" panose="020B0604020202020204" pitchFamily="34" charset="0"/>
                <a:cs typeface="Arial" panose="020B0604020202020204" pitchFamily="34" charset="0"/>
              </a:rPr>
            </a:br>
            <a:r>
              <a:rPr lang="el-GR" altLang="en-US" sz="2700" b="1" u="sng" cap="none" dirty="0">
                <a:solidFill>
                  <a:schemeClr val="bg1"/>
                </a:solidFill>
                <a:latin typeface="Arial" pitchFamily="34" charset="0"/>
                <a:ea typeface="+mn-ea"/>
                <a:cs typeface="Arial" pitchFamily="34" charset="0"/>
              </a:rPr>
              <a:t>Σκοπός Παγκύπριων Εξετάσεων Πρόσβασης 202</a:t>
            </a:r>
            <a:r>
              <a:rPr lang="en-US" altLang="en-US" sz="2700" b="1" u="sng" cap="none" dirty="0">
                <a:solidFill>
                  <a:schemeClr val="bg1"/>
                </a:solidFill>
                <a:latin typeface="Arial" pitchFamily="34" charset="0"/>
                <a:ea typeface="+mn-ea"/>
                <a:cs typeface="Arial" pitchFamily="34" charset="0"/>
              </a:rPr>
              <a:t>5</a:t>
            </a:r>
            <a:r>
              <a:rPr lang="el-GR" altLang="en-US" sz="2700" b="1" u="sng" cap="none" dirty="0">
                <a:solidFill>
                  <a:schemeClr val="bg1"/>
                </a:solidFill>
                <a:latin typeface="Arial" pitchFamily="34" charset="0"/>
                <a:ea typeface="+mn-ea"/>
                <a:cs typeface="Arial" pitchFamily="34" charset="0"/>
              </a:rPr>
              <a:t>:</a:t>
            </a:r>
            <a:br>
              <a:rPr lang="en-US" altLang="en-US" sz="2700" b="1" u="sng" cap="none" dirty="0">
                <a:solidFill>
                  <a:schemeClr val="bg1"/>
                </a:solidFill>
                <a:latin typeface="Arial" pitchFamily="34" charset="0"/>
                <a:ea typeface="+mn-ea"/>
                <a:cs typeface="Arial" pitchFamily="34" charset="0"/>
              </a:rPr>
            </a:br>
            <a:br>
              <a:rPr lang="el-GR" sz="2700" b="1" u="sng"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(α) H χορήγηση του Βαθμού Κατάταξης ανά Πλαίσιο Πρόσβασης και του Πιστοποιητικού Πρόσβασης στους υποψηφίους,</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(β) Η κατανομή των θέσεων στα Δημόσια ΑΑΕΙ της Κύπρου,</a:t>
            </a:r>
            <a:br>
              <a:rPr lang="el-GR" sz="2700" b="1" cap="none" dirty="0">
                <a:solidFill>
                  <a:schemeClr val="bg1"/>
                </a:solidFill>
                <a:latin typeface="Arial" pitchFamily="34" charset="0"/>
                <a:ea typeface="+mn-ea"/>
                <a:cs typeface="Arial" pitchFamily="34" charset="0"/>
              </a:rPr>
            </a:br>
            <a:r>
              <a:rPr lang="el-GR" sz="2700" b="1" cap="none" dirty="0">
                <a:solidFill>
                  <a:schemeClr val="bg1"/>
                </a:solidFill>
                <a:latin typeface="Arial" pitchFamily="34" charset="0"/>
                <a:ea typeface="+mn-ea"/>
                <a:cs typeface="Arial" pitchFamily="34" charset="0"/>
              </a:rPr>
              <a:t>(γ) Η προώθηση της βάσης δεδομένων με τους βαθμούς κατάταξης και τις Δηλώσεις προτίμησης των υποψηφίων στο Υπουργείο Παιδείας, Θρησκευμάτων και Αθλητισμού της Ελλάδας για την κατανομή των θέσεων στα Δημόσια ΑΑΕΙ της Ελλάδας. </a:t>
            </a:r>
            <a:br>
              <a:rPr lang="el-GR" sz="2700" b="1" cap="none" dirty="0">
                <a:solidFill>
                  <a:schemeClr val="bg1"/>
                </a:solidFill>
                <a:latin typeface="Arial" pitchFamily="34" charset="0"/>
                <a:ea typeface="+mn-ea"/>
                <a:cs typeface="Arial" pitchFamily="34" charset="0"/>
              </a:rPr>
            </a:br>
            <a:br>
              <a:rPr lang="el-GR" sz="2700" b="1" cap="none" dirty="0">
                <a:solidFill>
                  <a:schemeClr val="bg1"/>
                </a:solidFill>
                <a:latin typeface="Arial" pitchFamily="34" charset="0"/>
                <a:ea typeface="+mn-ea"/>
                <a:cs typeface="Arial" pitchFamily="34" charset="0"/>
              </a:rPr>
            </a:br>
            <a:r>
              <a:rPr lang="el-GR" sz="2000" b="1" cap="none" dirty="0">
                <a:solidFill>
                  <a:schemeClr val="bg1"/>
                </a:solidFill>
                <a:latin typeface="Arial" pitchFamily="34" charset="0"/>
                <a:ea typeface="+mn-ea"/>
                <a:cs typeface="Arial" pitchFamily="34" charset="0"/>
              </a:rPr>
              <a:t>Σημείωση</a:t>
            </a:r>
            <a:r>
              <a:rPr lang="en-US" sz="2000" b="1" cap="none" dirty="0">
                <a:solidFill>
                  <a:schemeClr val="bg1"/>
                </a:solidFill>
                <a:latin typeface="Arial" pitchFamily="34" charset="0"/>
                <a:ea typeface="+mn-ea"/>
                <a:cs typeface="Arial" pitchFamily="34" charset="0"/>
              </a:rPr>
              <a:t>: </a:t>
            </a:r>
            <a:r>
              <a:rPr lang="el-GR" sz="2000" b="1" cap="none" dirty="0">
                <a:solidFill>
                  <a:schemeClr val="bg1"/>
                </a:solidFill>
                <a:latin typeface="Arial" pitchFamily="34" charset="0"/>
                <a:ea typeface="+mn-ea"/>
                <a:cs typeface="Arial" pitchFamily="34" charset="0"/>
              </a:rPr>
              <a:t>Το πιστοποιητικό Πρόσβασης και ο Βαθμός Κατάταξης ισχύουν μόνο για το έτος διεξαγωγής των ΠΕΠ, στη βάση των οποίων χορηγούνται τα πιο πάνω.</a:t>
            </a:r>
            <a:br>
              <a:rPr lang="el-GR" sz="31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br>
              <a:rPr lang="el-GR" sz="2800" b="1" cap="none" dirty="0">
                <a:latin typeface="Arial" pitchFamily="34" charset="0"/>
                <a:ea typeface="+mn-ea"/>
                <a:cs typeface="Arial" pitchFamily="34" charset="0"/>
              </a:rPr>
            </a:br>
            <a:r>
              <a:rPr lang="el-GR" sz="2800" b="1" cap="none" dirty="0">
                <a:latin typeface="Arial" pitchFamily="34" charset="0"/>
                <a:ea typeface="+mn-ea"/>
                <a:cs typeface="Arial" pitchFamily="34" charset="0"/>
              </a:rPr>
              <a:t>                                                                                                    </a:t>
            </a:r>
            <a:endParaRPr lang="en-GB" sz="1300"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D8B57008-3E20-56E7-BF0D-F7DB12DF95DE}"/>
              </a:ext>
            </a:extLst>
          </p:cNvPr>
          <p:cNvSpPr>
            <a:spLocks noGrp="1"/>
          </p:cNvSpPr>
          <p:nvPr>
            <p:ph type="dt" sz="half" idx="10"/>
          </p:nvPr>
        </p:nvSpPr>
        <p:spPr>
          <a:xfrm>
            <a:off x="8860971" y="624840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241857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5309" y="191832"/>
            <a:ext cx="9621382" cy="1036111"/>
          </a:xfrm>
        </p:spPr>
        <p:txBody>
          <a:bodyPr/>
          <a:lstStyle/>
          <a:p>
            <a:pPr algn="ctr"/>
            <a:r>
              <a:rPr lang="el-GR" b="1" dirty="0" err="1">
                <a:solidFill>
                  <a:schemeClr val="bg1"/>
                </a:solidFill>
              </a:rPr>
              <a:t>Χρονοδιαγραμματα</a:t>
            </a:r>
            <a:r>
              <a:rPr lang="el-GR" b="1" dirty="0">
                <a:solidFill>
                  <a:schemeClr val="bg1"/>
                </a:solidFill>
              </a:rPr>
              <a:t> (3)</a:t>
            </a:r>
            <a:endParaRPr lang="en-US" b="1" dirty="0">
              <a:solidFill>
                <a:schemeClr val="bg1"/>
              </a:solidFill>
            </a:endParaRPr>
          </a:p>
        </p:txBody>
      </p:sp>
      <p:sp>
        <p:nvSpPr>
          <p:cNvPr id="3" name="Content Placeholder 2"/>
          <p:cNvSpPr>
            <a:spLocks noGrp="1"/>
          </p:cNvSpPr>
          <p:nvPr>
            <p:ph idx="1"/>
          </p:nvPr>
        </p:nvSpPr>
        <p:spPr>
          <a:xfrm>
            <a:off x="1230086" y="1227942"/>
            <a:ext cx="9817325" cy="5129247"/>
          </a:xfrm>
        </p:spPr>
        <p:txBody>
          <a:bodyPr>
            <a:normAutofit fontScale="70000" lnSpcReduction="20000"/>
          </a:bodyPr>
          <a:lstStyle/>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Ζ. Αύγουστος 2025:</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ΑΑΕΙ Ελλάδας για Αλλοδαπούς/Αλλογενείς</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buFontTx/>
              <a:buChar char="-"/>
            </a:pPr>
            <a:r>
              <a:rPr lang="el-GR" b="1" dirty="0">
                <a:solidFill>
                  <a:schemeClr val="bg1"/>
                </a:solidFill>
                <a:latin typeface="Arial" panose="020B0604020202020204" pitchFamily="34" charset="0"/>
                <a:ea typeface="Times New Roman" panose="02020603050405020304" pitchFamily="18" charset="0"/>
              </a:rPr>
              <a:t>Αποτελέσματα Β’ Κατανομής και Ειδικών Κριτηρίων ΤΕΠΑΚ</a:t>
            </a:r>
          </a:p>
          <a:p>
            <a:pPr algn="just">
              <a:lnSpc>
                <a:spcPct val="115000"/>
              </a:lnSpc>
              <a:spcAft>
                <a:spcPts val="0"/>
              </a:spcAft>
              <a:buFontTx/>
              <a:buChar char="-"/>
            </a:pPr>
            <a:r>
              <a:rPr lang="el-GR" b="1" dirty="0">
                <a:solidFill>
                  <a:srgbClr val="000000"/>
                </a:solidFill>
                <a:latin typeface="Arial" panose="020B0604020202020204" pitchFamily="34" charset="0"/>
                <a:ea typeface="Times New Roman" panose="02020603050405020304" pitchFamily="18" charset="0"/>
              </a:rPr>
              <a:t>Αποτελέσματα Ειδικών Κριτηρίων Παν. Κύπρου</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Η. Σεπτέμβριος 2025</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Β΄ Κατανομής Παν. Κύπρου</a:t>
            </a:r>
            <a:endParaRPr lang="en-US" dirty="0">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Εξετάσεις Ελλήνων Εξωτερικού στην Ελλάδα</a:t>
            </a:r>
            <a:endParaRPr lang="en-US" dirty="0">
              <a:latin typeface="Times New Roman" panose="02020603050405020304" pitchFamily="18" charset="0"/>
              <a:ea typeface="Times New Roman" panose="02020603050405020304" pitchFamily="18" charset="0"/>
            </a:endParaRPr>
          </a:p>
          <a:p>
            <a:pPr algn="just">
              <a:lnSpc>
                <a:spcPct val="115000"/>
              </a:lnSpc>
              <a:spcAft>
                <a:spcPts val="0"/>
              </a:spcAft>
            </a:pPr>
            <a:r>
              <a:rPr lang="el-GR" sz="3300" b="1" dirty="0">
                <a:solidFill>
                  <a:srgbClr val="FF0000"/>
                </a:solidFill>
                <a:latin typeface="Arial" panose="020B0604020202020204" pitchFamily="34" charset="0"/>
                <a:ea typeface="Times New Roman" panose="02020603050405020304" pitchFamily="18" charset="0"/>
              </a:rPr>
              <a:t>Θ. Οκτώβριος 2025</a:t>
            </a:r>
            <a:endParaRPr lang="en-US" sz="3300" dirty="0">
              <a:solidFill>
                <a:srgbClr val="FF0000"/>
              </a:solidFill>
              <a:latin typeface="Times New Roman" panose="02020603050405020304" pitchFamily="18" charset="0"/>
              <a:ea typeface="Times New Roman" panose="02020603050405020304" pitchFamily="18" charset="0"/>
            </a:endParaRPr>
          </a:p>
          <a:p>
            <a:pPr marL="0" indent="0" algn="just">
              <a:lnSpc>
                <a:spcPct val="115000"/>
              </a:lnSpc>
              <a:spcAft>
                <a:spcPts val="0"/>
              </a:spcAft>
              <a:buNone/>
            </a:pPr>
            <a:r>
              <a:rPr lang="el-GR" b="1" dirty="0">
                <a:solidFill>
                  <a:srgbClr val="000000"/>
                </a:solidFill>
                <a:latin typeface="Arial" panose="020B0604020202020204" pitchFamily="34" charset="0"/>
                <a:ea typeface="Times New Roman" panose="02020603050405020304" pitchFamily="18" charset="0"/>
              </a:rPr>
              <a:t>- Αποτελέσματα Ελλήνων Εξωτερικού για θέσεις στα ΑΑΕΙ Ελλάδας </a:t>
            </a:r>
          </a:p>
          <a:p>
            <a:pPr marL="0" indent="0" algn="just">
              <a:lnSpc>
                <a:spcPct val="115000"/>
              </a:lnSpc>
              <a:spcAft>
                <a:spcPts val="0"/>
              </a:spcAft>
              <a:buNone/>
            </a:pPr>
            <a:endParaRPr lang="el-GR" b="1" dirty="0">
              <a:solidFill>
                <a:srgbClr val="000000"/>
              </a:solidFill>
              <a:latin typeface="Arial" panose="020B0604020202020204" pitchFamily="34" charset="0"/>
              <a:ea typeface="Times New Roman" panose="02020603050405020304" pitchFamily="18" charset="0"/>
            </a:endParaRPr>
          </a:p>
          <a:p>
            <a:pPr marL="0" indent="0" algn="just">
              <a:lnSpc>
                <a:spcPct val="115000"/>
              </a:lnSpc>
              <a:spcAft>
                <a:spcPts val="0"/>
              </a:spcAft>
              <a:buNone/>
            </a:pP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*Οι στρατιώτες που θα καταταγούν τον Ιούλιο 2025, καλούνται να παρακολουθούν τακτικά τις ιστοσελίδες των Πανεπιστημίων της Κύπρου για τη συμπληρωματική κατανομή θέσεων (ενδέχεται η συμπληρωματική κατανομή εθνοφρουρών να γίνει τον </a:t>
            </a:r>
            <a:r>
              <a:rPr lang="el-GR" b="1"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Σεπτέμβριο 2025 για το Παν. Κύπρου και Μάρτιο 2026 για το ΤΕΠΑΚ</a:t>
            </a:r>
            <a:r>
              <a:rPr lang="el-GR" b="1"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878FFDBB-1634-4070-5DB0-A24F95209F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5575B94-88DB-70EE-4F2F-4C65F9C664AC}"/>
              </a:ext>
            </a:extLst>
          </p:cNvPr>
          <p:cNvSpPr>
            <a:spLocks noGrp="1"/>
          </p:cNvSpPr>
          <p:nvPr>
            <p:ph type="dt" sz="half" idx="10"/>
          </p:nvPr>
        </p:nvSpPr>
        <p:spPr>
          <a:xfrm>
            <a:off x="9216015" y="635719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9316263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94874"/>
          </a:xfrm>
        </p:spPr>
        <p:txBody>
          <a:bodyPr/>
          <a:lstStyle/>
          <a:p>
            <a:pPr algn="ctr"/>
            <a:r>
              <a:rPr lang="el-GR" b="1" dirty="0" err="1">
                <a:solidFill>
                  <a:schemeClr val="bg1"/>
                </a:solidFill>
              </a:rPr>
              <a:t>Επισημανσεισ</a:t>
            </a:r>
            <a:r>
              <a:rPr lang="el-GR" b="1" dirty="0">
                <a:solidFill>
                  <a:schemeClr val="bg1"/>
                </a:solidFill>
              </a:rPr>
              <a:t> (1)</a:t>
            </a:r>
            <a:endParaRPr lang="en-US" b="1" dirty="0">
              <a:solidFill>
                <a:schemeClr val="bg1"/>
              </a:solidFill>
            </a:endParaRPr>
          </a:p>
        </p:txBody>
      </p:sp>
      <p:sp>
        <p:nvSpPr>
          <p:cNvPr id="3" name="Content Placeholder 2"/>
          <p:cNvSpPr>
            <a:spLocks noGrp="1"/>
          </p:cNvSpPr>
          <p:nvPr>
            <p:ph idx="1"/>
          </p:nvPr>
        </p:nvSpPr>
        <p:spPr>
          <a:xfrm>
            <a:off x="770020" y="866275"/>
            <a:ext cx="10419347" cy="5856040"/>
          </a:xfrm>
        </p:spPr>
        <p:txBody>
          <a:bodyPr>
            <a:noAutofit/>
          </a:bodyPr>
          <a:lstStyle/>
          <a:p>
            <a:pPr lvl="0" latinLnBrk="1">
              <a:lnSpc>
                <a:spcPct val="100000"/>
              </a:lnSpc>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Ηλεκτρονική υποβολή αίτησης: </a:t>
            </a:r>
          </a:p>
          <a:p>
            <a:pPr marL="0" lvl="0" indent="0" latinLnBrk="1">
              <a:lnSpc>
                <a:spcPct val="100000"/>
              </a:lnSpc>
              <a:buNone/>
            </a:pPr>
            <a:r>
              <a:rPr lang="el-G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Φυλάξετε προσεκτικά το όνομα χρήστη καθώς και τον κωδικό υποψηφίου. </a:t>
            </a:r>
            <a:endParaRPr lang="el-GR" sz="2000" dirty="0">
              <a:solidFill>
                <a:schemeClr val="bg1"/>
              </a:solidFill>
              <a:latin typeface="Arial" pitchFamily="34" charset="0"/>
              <a:cs typeface="Arial" pitchFamily="34" charset="0"/>
            </a:endParaRPr>
          </a:p>
          <a:p>
            <a:pPr algn="just" latinLnBrk="1">
              <a:lnSpc>
                <a:spcPct val="100000"/>
              </a:lnSpc>
              <a:spcBef>
                <a:spcPts val="0"/>
              </a:spcBef>
              <a:buSzTx/>
            </a:pPr>
            <a:r>
              <a:rPr lang="el-GR" sz="2000" dirty="0">
                <a:solidFill>
                  <a:schemeClr val="bg1"/>
                </a:solidFill>
                <a:latin typeface="Arial" pitchFamily="34" charset="0"/>
                <a:cs typeface="Arial" pitchFamily="34" charset="0"/>
              </a:rPr>
              <a:t>Η σειρά προτίμησης στην αίτηση της Κύπρου μπορεί να διαφέρει από τη σειρά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προτίμησης στην αίτηση της Ελλάδας.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Υποψήφιοι που ΔΕΝ θα δηλώσουν Πλαίσια Πρόσβασης που αφορούν σε Σχολές της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Ελλάδας στην αίτηση Μαρτίου, δεν θα μπορούν να τις διεκδικήσουν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τον Ιούλιο.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Οι υποψήφιοι μπορούν να δηλώσουν μαθήματα Πρόσβασης ανεξαρτήτως αν τα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διδάσκονται στο σχολείο. </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Κύπρος – Πολλαπλοί Βαθμοί Πρόσβασης (ανά Πλαίσιο),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Ελλάδα – Ένας (1) Γενικός Βαθμός Πρόσβασης/Κατάταξης</a:t>
            </a:r>
          </a:p>
          <a:p>
            <a:pPr marL="0" indent="0" algn="just" latinLnBrk="1">
              <a:lnSpc>
                <a:spcPct val="100000"/>
              </a:lnSpc>
              <a:spcBef>
                <a:spcPts val="0"/>
              </a:spcBef>
              <a:buSzTx/>
              <a:buNone/>
            </a:pPr>
            <a:endParaRPr lang="el-GR" sz="2000" dirty="0">
              <a:solidFill>
                <a:schemeClr val="bg1"/>
              </a:solidFill>
              <a:latin typeface="Arial" pitchFamily="34" charset="0"/>
              <a:cs typeface="Arial" pitchFamily="34" charset="0"/>
            </a:endParaRPr>
          </a:p>
          <a:p>
            <a:pPr marL="0" algn="just" latinLnBrk="1">
              <a:lnSpc>
                <a:spcPct val="100000"/>
              </a:lnSpc>
              <a:spcBef>
                <a:spcPts val="0"/>
              </a:spcBef>
              <a:buSzTx/>
            </a:pPr>
            <a:r>
              <a:rPr lang="el-GR" sz="2000" dirty="0">
                <a:solidFill>
                  <a:schemeClr val="bg1"/>
                </a:solidFill>
                <a:latin typeface="Arial" pitchFamily="34" charset="0"/>
                <a:cs typeface="Arial" pitchFamily="34" charset="0"/>
              </a:rPr>
              <a:t>Στην αίτηση της Ελλάδας, οι υποψήφιοι μπορούν να διεκδικήσουν μέχρι 20 </a:t>
            </a:r>
          </a:p>
          <a:p>
            <a:pPr marL="0" indent="0" algn="just" latinLnBrk="1">
              <a:lnSpc>
                <a:spcPct val="100000"/>
              </a:lnSpc>
              <a:spcBef>
                <a:spcPts val="0"/>
              </a:spcBef>
              <a:buSzTx/>
              <a:buNone/>
            </a:pPr>
            <a:r>
              <a:rPr lang="el-GR" sz="2000" dirty="0">
                <a:solidFill>
                  <a:schemeClr val="bg1"/>
                </a:solidFill>
                <a:latin typeface="Arial" pitchFamily="34" charset="0"/>
                <a:cs typeface="Arial" pitchFamily="34" charset="0"/>
              </a:rPr>
              <a:t>   επιλογές (Π.Ε.Π. 2025) από ΜΟΝΟ ΕΝΑ Επιστημονικό Πεδίο.</a:t>
            </a:r>
          </a:p>
        </p:txBody>
      </p:sp>
      <p:pic>
        <p:nvPicPr>
          <p:cNvPr id="5" name="Picture 4">
            <a:extLst>
              <a:ext uri="{FF2B5EF4-FFF2-40B4-BE49-F238E27FC236}">
                <a16:creationId xmlns:a16="http://schemas.microsoft.com/office/drawing/2014/main" id="{329FC4AF-8D66-9D69-73D2-F4C2895F94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30CB4079-C57C-8D68-FF9E-6AB87C5B1391}"/>
              </a:ext>
            </a:extLst>
          </p:cNvPr>
          <p:cNvSpPr>
            <a:spLocks noGrp="1"/>
          </p:cNvSpPr>
          <p:nvPr>
            <p:ph type="dt" sz="half" idx="10"/>
          </p:nvPr>
        </p:nvSpPr>
        <p:spPr>
          <a:xfrm>
            <a:off x="8887612" y="6357190"/>
            <a:ext cx="2743200" cy="365125"/>
          </a:xfrm>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1905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33004"/>
            <a:ext cx="9905998" cy="1094218"/>
          </a:xfrm>
        </p:spPr>
        <p:txBody>
          <a:bodyPr/>
          <a:lstStyle/>
          <a:p>
            <a:pPr algn="ctr"/>
            <a:r>
              <a:rPr lang="el-GR" b="1" dirty="0" err="1">
                <a:solidFill>
                  <a:schemeClr val="bg1"/>
                </a:solidFill>
              </a:rPr>
              <a:t>Επισημανσεισ</a:t>
            </a:r>
            <a:r>
              <a:rPr lang="el-GR" b="1" dirty="0">
                <a:solidFill>
                  <a:schemeClr val="bg1"/>
                </a:solidFill>
              </a:rPr>
              <a:t> (2)</a:t>
            </a:r>
            <a:endParaRPr lang="en-US" b="1" dirty="0">
              <a:solidFill>
                <a:schemeClr val="bg1"/>
              </a:solidFill>
            </a:endParaRPr>
          </a:p>
        </p:txBody>
      </p:sp>
      <p:sp>
        <p:nvSpPr>
          <p:cNvPr id="3" name="Content Placeholder 2"/>
          <p:cNvSpPr>
            <a:spLocks noGrp="1"/>
          </p:cNvSpPr>
          <p:nvPr>
            <p:ph idx="1"/>
          </p:nvPr>
        </p:nvSpPr>
        <p:spPr>
          <a:xfrm>
            <a:off x="1032556" y="998621"/>
            <a:ext cx="9773782" cy="5411137"/>
          </a:xfrm>
        </p:spPr>
        <p:txBody>
          <a:bodyPr>
            <a:noAutofit/>
          </a:bodyPr>
          <a:lstStyle/>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Σε περίπτωση που υποψήφιος έχει επιλέξει να εξεταστεί σε διαφορετικά επίπεδα του ίδιου μαθήματος (π.χ. Μαθηματικά Κατ/σης και Μαθηματικά Κ.Κ.) πρέπει να επιλέξει ποιο από τα 2 επιθυμεί να συμμετέχει στον υπολογισμό του Γενικού Βαθμού Πρόσβασης/Κατάταξης για ΑΑΕΙ Ελλάδας.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την Κύπρο, μπορούν να εξεταστούν διαφορετικά επίπεδα του ίδιου μαθήματος για διαφορετικά Πλαίσια Πρόσβασης. </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Για τις Στρατιωτικές Σχολές, οι υποψήφιοι καλούνται να παρακολουθούν τακτικά την ιστοσελίδα του Υπουργείου Άμυνας! ΔΕΝ θα σταλούν προσωπικά μηνύματα/επιστολές!</a:t>
            </a:r>
          </a:p>
          <a:p>
            <a:pPr marL="0" indent="0" algn="just">
              <a:lnSpc>
                <a:spcPct val="100000"/>
              </a:lnSpc>
              <a:spcBef>
                <a:spcPts val="0"/>
              </a:spcBef>
              <a:buNone/>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Υποψήφιοι που διεκδικούν θέση σε </a:t>
            </a:r>
            <a:r>
              <a:rPr lang="el-GR" sz="2000" b="1" dirty="0">
                <a:solidFill>
                  <a:srgbClr val="FF0000"/>
                </a:solidFill>
                <a:latin typeface="Arial" panose="020B0604020202020204" pitchFamily="34" charset="0"/>
                <a:cs typeface="Arial" panose="020B0604020202020204" pitchFamily="34" charset="0"/>
              </a:rPr>
              <a:t>Πανεπιστήμια του Εξωτερικού </a:t>
            </a:r>
            <a:r>
              <a:rPr lang="el-GR" sz="2000" dirty="0">
                <a:solidFill>
                  <a:schemeClr val="bg1"/>
                </a:solidFill>
                <a:latin typeface="Arial" panose="020B0604020202020204" pitchFamily="34" charset="0"/>
                <a:cs typeface="Arial" panose="020B0604020202020204" pitchFamily="34" charset="0"/>
              </a:rPr>
              <a:t>καλούνται να ελέγξουν προσεκτικά τα κριτήρια εισδοχής. </a:t>
            </a:r>
            <a:r>
              <a:rPr lang="el-GR" sz="2000" u="sng" dirty="0">
                <a:solidFill>
                  <a:schemeClr val="bg1"/>
                </a:solidFill>
                <a:latin typeface="Arial" panose="020B0604020202020204" pitchFamily="34" charset="0"/>
                <a:cs typeface="Arial" panose="020B0604020202020204" pitchFamily="34" charset="0"/>
              </a:rPr>
              <a:t>Μπορεί να απαιτείται Βαθμός Πρόσβασης  </a:t>
            </a:r>
            <a:r>
              <a:rPr lang="el-GR" sz="2000" dirty="0">
                <a:solidFill>
                  <a:schemeClr val="bg1"/>
                </a:solidFill>
                <a:latin typeface="Arial" panose="020B0604020202020204" pitchFamily="34" charset="0"/>
                <a:cs typeface="Arial" panose="020B0604020202020204" pitchFamily="34" charset="0"/>
              </a:rPr>
              <a:t>(ενδεικτικά αναφέρονται Πανεπιστήμια της Γερμανίας, Ισπανίας, Ιταλίας κ.ά.).</a:t>
            </a:r>
          </a:p>
          <a:p>
            <a:pPr marL="0" algn="just">
              <a:lnSpc>
                <a:spcPct val="100000"/>
              </a:lnSpc>
              <a:spcBef>
                <a:spcPts val="0"/>
              </a:spcBef>
            </a:pPr>
            <a:endParaRPr lang="el-GR" sz="2000" dirty="0">
              <a:solidFill>
                <a:schemeClr val="bg1"/>
              </a:solidFill>
              <a:latin typeface="Arial" panose="020B0604020202020204" pitchFamily="34" charset="0"/>
              <a:cs typeface="Arial" panose="020B0604020202020204" pitchFamily="34" charset="0"/>
            </a:endParaRPr>
          </a:p>
          <a:p>
            <a:pPr marL="0" algn="just">
              <a:lnSpc>
                <a:spcPct val="100000"/>
              </a:lnSpc>
              <a:spcBef>
                <a:spcPts val="0"/>
              </a:spcBef>
            </a:pPr>
            <a:r>
              <a:rPr lang="el-GR" sz="2000" dirty="0">
                <a:solidFill>
                  <a:schemeClr val="bg1"/>
                </a:solidFill>
                <a:latin typeface="Arial" panose="020B0604020202020204" pitchFamily="34" charset="0"/>
                <a:cs typeface="Arial" panose="020B0604020202020204" pitchFamily="34" charset="0"/>
              </a:rPr>
              <a:t>Έλληνες Εξωτερικού </a:t>
            </a:r>
            <a:r>
              <a:rPr lang="en-GB" sz="2000" dirty="0">
                <a:solidFill>
                  <a:schemeClr val="bg1"/>
                </a:solidFill>
                <a:latin typeface="Arial" panose="020B0604020202020204" pitchFamily="34" charset="0"/>
                <a:cs typeface="Arial" panose="020B0604020202020204" pitchFamily="34" charset="0"/>
              </a:rPr>
              <a:t>– </a:t>
            </a:r>
            <a:r>
              <a:rPr lang="el-GR" sz="2000" dirty="0">
                <a:solidFill>
                  <a:schemeClr val="bg1"/>
                </a:solidFill>
                <a:latin typeface="Arial" panose="020B0604020202020204" pitchFamily="34" charset="0"/>
                <a:cs typeface="Arial" panose="020B0604020202020204" pitchFamily="34" charset="0"/>
              </a:rPr>
              <a:t>Υποψήφιοι με 2 γονείς Ελληνικής Καταγωγής και Υποψήφιοι με 1 γονέα Ελληνικής Καταγωγής. </a:t>
            </a:r>
            <a:endParaRPr lang="el-GR" sz="2000" dirty="0">
              <a:solidFill>
                <a:schemeClr val="bg1"/>
              </a:solidFill>
              <a:highlight>
                <a:srgbClr val="FFFF00"/>
              </a:highligh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01F1A1-3792-CC0A-8A39-731FAB60B42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F4A31BB6-0267-ED80-4EA3-CE4E91C0D7CD}"/>
              </a:ext>
            </a:extLst>
          </p:cNvPr>
          <p:cNvSpPr>
            <a:spLocks noGrp="1"/>
          </p:cNvSpPr>
          <p:nvPr>
            <p:ph type="dt" sz="half" idx="10"/>
          </p:nvPr>
        </p:nvSpPr>
        <p:spPr>
          <a:xfrm>
            <a:off x="8912742" y="636163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975908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76720" y="530965"/>
            <a:ext cx="5238560" cy="499730"/>
          </a:xfrm>
        </p:spPr>
        <p:txBody>
          <a:bodyPr>
            <a:noAutofit/>
          </a:bodyPr>
          <a:lstStyle/>
          <a:p>
            <a:r>
              <a:rPr lang="el-GR" sz="3200" b="1" u="sng" cap="none" dirty="0">
                <a:solidFill>
                  <a:schemeClr val="bg1"/>
                </a:solidFill>
                <a:latin typeface="Arial" panose="020B0604020202020204" pitchFamily="34" charset="0"/>
                <a:cs typeface="Arial" panose="020B0604020202020204" pitchFamily="34" charset="0"/>
              </a:rPr>
              <a:t>Χρήσιμες Ιστοσελίδες</a:t>
            </a:r>
            <a:endParaRPr lang="en-GB" sz="3200" u="sng" dirty="0">
              <a:solidFill>
                <a:schemeClr val="bg1"/>
              </a:solidFill>
              <a:latin typeface="Arial" panose="020B0604020202020204" pitchFamily="34" charset="0"/>
              <a:cs typeface="Arial" panose="020B0604020202020204" pitchFamily="34" charset="0"/>
            </a:endParaRPr>
          </a:p>
        </p:txBody>
      </p:sp>
      <p:sp useBgFill="1">
        <p:nvSpPr>
          <p:cNvPr id="3" name="Text Placeholder 2"/>
          <p:cNvSpPr>
            <a:spLocks noGrp="1"/>
          </p:cNvSpPr>
          <p:nvPr>
            <p:ph type="body" idx="1"/>
          </p:nvPr>
        </p:nvSpPr>
        <p:spPr>
          <a:xfrm>
            <a:off x="993091" y="1152874"/>
            <a:ext cx="10336845" cy="5449944"/>
          </a:xfrm>
        </p:spPr>
        <p:txBody>
          <a:bodyPr>
            <a:noAutofit/>
          </a:bodyPr>
          <a:lstStyle/>
          <a:p>
            <a:pPr marL="457200" lvl="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a:t>
            </a:r>
            <a:r>
              <a:rPr lang="el-GR" sz="2800" b="1" cap="none" dirty="0">
                <a:solidFill>
                  <a:schemeClr val="bg1"/>
                </a:solidFill>
                <a:latin typeface="Arial" pitchFamily="34" charset="0"/>
                <a:cs typeface="Arial" pitchFamily="34" charset="0"/>
              </a:rPr>
              <a:t>, </a:t>
            </a: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Αθλητισμού και Νεολαίας</a:t>
            </a:r>
            <a:r>
              <a:rPr lang="en-GB" sz="2800" b="1" cap="none" dirty="0">
                <a:solidFill>
                  <a:schemeClr val="bg1"/>
                </a:solidFill>
                <a:latin typeface="Arial" pitchFamily="34" charset="0"/>
                <a:cs typeface="Arial" pitchFamily="34" charset="0"/>
              </a:rPr>
              <a:t>:</a:t>
            </a:r>
          </a:p>
          <a:p>
            <a:pPr lvl="0" algn="ctr" latinLnBrk="1">
              <a:lnSpc>
                <a:spcPct val="100000"/>
              </a:lnSpc>
              <a:spcBef>
                <a:spcPts val="0"/>
              </a:spcBef>
              <a:buSzTx/>
            </a:pPr>
            <a:r>
              <a:rPr lang="el-GR" sz="2800" b="1"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GB"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www.moec.gov.cy</a:t>
            </a:r>
            <a:r>
              <a:rPr lang="el-GR" sz="2800" b="1" u="sng" cap="none" dirty="0">
                <a:solidFill>
                  <a:srgbClr val="FF0000"/>
                </a:solidFill>
                <a:effectLst>
                  <a:outerShdw blurRad="38100" dist="38100" dir="2700000" algn="tl">
                    <a:srgbClr val="000000">
                      <a:alpha val="43137"/>
                    </a:srgbClr>
                  </a:outerShdw>
                </a:effectLst>
                <a:latin typeface="Arial" pitchFamily="34" charset="0"/>
                <a:cs typeface="Arial" pitchFamily="34" charset="0"/>
              </a:rPr>
              <a:t> </a:t>
            </a:r>
            <a:endParaRPr lang="el-GR" sz="2800" b="1" u="sng" cap="none" dirty="0">
              <a:solidFill>
                <a:srgbClr val="FF0000"/>
              </a:solidFill>
              <a:latin typeface="Arial" pitchFamily="34" charset="0"/>
              <a:cs typeface="Arial" pitchFamily="34" charset="0"/>
              <a:hlinkClick r:id="rId3">
                <a:extLst>
                  <a:ext uri="{A12FA001-AC4F-418D-AE19-62706E023703}">
                    <ahyp:hlinkClr xmlns:ahyp="http://schemas.microsoft.com/office/drawing/2018/hyperlinkcolor" val="tx"/>
                  </a:ext>
                </a:extLst>
              </a:hlinkClick>
            </a:endParaRPr>
          </a:p>
          <a:p>
            <a:pPr lvl="0" latinLnBrk="1">
              <a:lnSpc>
                <a:spcPct val="100000"/>
              </a:lnSpc>
              <a:spcBef>
                <a:spcPts val="0"/>
              </a:spcBef>
              <a:buSzTx/>
            </a:pPr>
            <a:r>
              <a:rPr lang="en-GB" sz="2800" cap="none" dirty="0">
                <a:solidFill>
                  <a:schemeClr val="bg2"/>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l-GR" sz="28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Υπηρεσίες → Υπηρεσία Συμβουλευτικής και </a:t>
            </a:r>
          </a:p>
          <a:p>
            <a:pPr lvl="0" latinLnBrk="1">
              <a:lnSpc>
                <a:spcPct val="100000"/>
              </a:lnSpc>
              <a:spcBef>
                <a:spcPts val="0"/>
              </a:spcBef>
              <a:buSzTx/>
            </a:pP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Επαγγελματικής Αγωγής (Υ.Σ.Ε.Α) → </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Εκδόσεις</a:t>
            </a:r>
            <a:r>
              <a:rPr lang="el-GR" sz="24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a:t>
            </a:r>
            <a:endPar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Επιστημονικά Πεδία και Πλαίσια Πρόσβασης στη Δημόσια </a:t>
            </a:r>
          </a:p>
          <a:p>
            <a:pPr lvl="0" latinLnBrk="1">
              <a:lnSpc>
                <a:spcPct val="100000"/>
              </a:lnSpc>
              <a:spcBef>
                <a:spcPts val="0"/>
              </a:spcBef>
              <a:buSzTx/>
            </a:pP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Τριτοβάθμια Εκπαίδευση Κύπρου και Ελλάδας 2025</a:t>
            </a:r>
          </a:p>
          <a:p>
            <a:pPr lvl="0" latinLnBrk="1">
              <a:lnSpc>
                <a:spcPct val="100000"/>
              </a:lnSpc>
              <a:spcBef>
                <a:spcPts val="0"/>
              </a:spcBef>
              <a:buSzTx/>
            </a:pPr>
            <a:endPar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endParaRPr>
          </a:p>
          <a:p>
            <a:pPr lvl="0" latinLnBrk="1">
              <a:lnSpc>
                <a:spcPct val="100000"/>
              </a:lnSpc>
              <a:spcBef>
                <a:spcPts val="0"/>
              </a:spcBef>
              <a:buSzTx/>
            </a:pPr>
            <a:r>
              <a:rPr lang="en-GB"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hlinkClick r:id="rId3">
                  <a:extLst>
                    <a:ext uri="{A12FA001-AC4F-418D-AE19-62706E023703}">
                      <ahyp:hlinkClr xmlns:ahyp="http://schemas.microsoft.com/office/drawing/2018/hyperlinkcolor" val="tx"/>
                    </a:ext>
                  </a:extLst>
                </a:hlinkClick>
              </a:rPr>
              <a:t>►</a:t>
            </a:r>
            <a:r>
              <a:rPr lang="el-GR" sz="2400" b="1" i="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Υπηρεσίες → Υπηρεσία Εξετάσεων</a:t>
            </a:r>
          </a:p>
          <a:p>
            <a:pPr lvl="0" latinLnBrk="1">
              <a:lnSpc>
                <a:spcPct val="100000"/>
              </a:lnSpc>
              <a:spcBef>
                <a:spcPts val="0"/>
              </a:spcBef>
              <a:buSzTx/>
            </a:pPr>
            <a:endParaRPr lang="en-GB" sz="24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457200" indent="-457200" latinLnBrk="1">
              <a:lnSpc>
                <a:spcPct val="100000"/>
              </a:lnSpc>
              <a:spcBef>
                <a:spcPts val="0"/>
              </a:spcBef>
              <a:buSzTx/>
              <a:buFont typeface="Arial" panose="020B0604020202020204" pitchFamily="34" charset="0"/>
              <a:buChar char="•"/>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Υπουργείο Παιδείας, Θρησκευμάτων και Αθλητισμού</a:t>
            </a:r>
          </a:p>
          <a:p>
            <a:pPr latinLnBrk="1">
              <a:lnSpc>
                <a:spcPct val="100000"/>
              </a:lnSpc>
              <a:spcBef>
                <a:spcPts val="0"/>
              </a:spcBef>
              <a:buSzTx/>
            </a:pPr>
            <a:r>
              <a:rPr lang="el-GR"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rPr>
              <a:t>Ελλάδας:</a:t>
            </a:r>
            <a:endParaRPr lang="en-GB" sz="2800" b="1" cap="none"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latinLnBrk="1">
              <a:lnSpc>
                <a:spcPct val="100000"/>
              </a:lnSpc>
              <a:spcBef>
                <a:spcPts val="0"/>
              </a:spcBef>
              <a:buSzTx/>
            </a:pP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minedu</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a:t>
            </a:r>
            <a:r>
              <a:rPr lang="en-GB" sz="2800" b="1" u="sng" cap="none" dirty="0" err="1">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gov</a:t>
            </a:r>
            <a:r>
              <a:rPr lang="el-GR"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a:t>
            </a:r>
            <a:r>
              <a:rPr lang="en-GB" sz="2800" b="1" u="sng" cap="none" dirty="0">
                <a:solidFill>
                  <a:srgbClr val="FF0000"/>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gr</a:t>
            </a:r>
            <a:r>
              <a:rPr lang="el-GR" sz="2800" b="1" u="sng" cap="none" dirty="0">
                <a:solidFill>
                  <a:srgbClr val="FF0000"/>
                </a:solidFill>
                <a:latin typeface="Arial" pitchFamily="34" charset="0"/>
                <a:cs typeface="Arial" pitchFamily="34" charset="0"/>
              </a:rPr>
              <a:t> </a:t>
            </a:r>
            <a:r>
              <a:rPr lang="en-GB" sz="2800" b="1" u="sng" cap="none" dirty="0">
                <a:solidFill>
                  <a:srgbClr val="FF0000"/>
                </a:solidFill>
                <a:latin typeface="Arial" pitchFamily="34" charset="0"/>
                <a:cs typeface="Arial" pitchFamily="34" charset="0"/>
              </a:rPr>
              <a:t> </a:t>
            </a:r>
            <a:endParaRPr lang="el-GR" sz="2800" b="1" u="sng" cap="none" dirty="0">
              <a:solidFill>
                <a:srgbClr val="FF0000"/>
              </a:solidFill>
              <a:latin typeface="Arial" pitchFamily="34" charset="0"/>
              <a:cs typeface="Arial" pitchFamily="34" charset="0"/>
            </a:endParaRPr>
          </a:p>
          <a:p>
            <a:pPr lvl="0" latinLnBrk="1">
              <a:lnSpc>
                <a:spcPct val="100000"/>
              </a:lnSpc>
              <a:spcBef>
                <a:spcPts val="0"/>
              </a:spcBef>
              <a:buSzTx/>
            </a:pPr>
            <a:r>
              <a:rPr lang="el-GR" sz="2800" cap="none" dirty="0">
                <a:solidFill>
                  <a:prstClr val="black">
                    <a:lumMod val="75000"/>
                    <a:lumOff val="25000"/>
                  </a:prstClr>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a:t>
            </a:r>
            <a:r>
              <a:rPr lang="el-GR" sz="2000" cap="none" dirty="0">
                <a:solidFill>
                  <a:schemeClr val="bg2"/>
                </a:solidFill>
                <a:latin typeface="Arial" pitchFamily="34" charset="0"/>
                <a:cs typeface="Arial" pitchFamily="34" charset="0"/>
              </a:rPr>
              <a:t>  </a:t>
            </a: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Εξετάσεις → Αλλοδαποί-Αλλογενείς </a:t>
            </a:r>
          </a:p>
          <a:p>
            <a:pPr lvl="0" latinLnBrk="1">
              <a:lnSpc>
                <a:spcPct val="100000"/>
              </a:lnSpc>
              <a:spcBef>
                <a:spcPts val="0"/>
              </a:spcBef>
              <a:buSzTx/>
            </a:pPr>
            <a:r>
              <a:rPr lang="el-GR" sz="2000" b="1" cap="none" dirty="0">
                <a:solidFill>
                  <a:schemeClr val="bg2"/>
                </a:solidFill>
                <a:effectLst>
                  <a:outerShdw blurRad="38100" dist="38100" dir="2700000" algn="tl">
                    <a:srgbClr val="000000">
                      <a:alpha val="43137"/>
                    </a:srgbClr>
                  </a:outerShdw>
                </a:effectLst>
                <a:latin typeface="Arial" pitchFamily="34" charset="0"/>
                <a:cs typeface="Arial" pitchFamily="34" charset="0"/>
              </a:rPr>
              <a:t>                                            →  Εξετάσεις → Έλληνες του Εξωτερικού </a:t>
            </a:r>
          </a:p>
          <a:p>
            <a:pPr lvl="0" latinLnBrk="1">
              <a:lnSpc>
                <a:spcPct val="100000"/>
              </a:lnSpc>
              <a:spcBef>
                <a:spcPts val="0"/>
              </a:spcBef>
              <a:buSzTx/>
            </a:pPr>
            <a:r>
              <a:rPr lang="el-GR"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rPr>
              <a:t> </a:t>
            </a:r>
            <a:endParaRPr lang="en-GB" sz="2800" b="1" cap="none"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endParaRPr lang="en-GB" sz="2400" dirty="0"/>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F35119B-078D-A88E-6D68-0207BBC6FF72}"/>
              </a:ext>
            </a:extLst>
          </p:cNvPr>
          <p:cNvSpPr>
            <a:spLocks noGrp="1"/>
          </p:cNvSpPr>
          <p:nvPr>
            <p:ph type="dt" sz="half" idx="10"/>
          </p:nvPr>
        </p:nvSpPr>
        <p:spPr>
          <a:xfrm>
            <a:off x="8888679" y="6237693"/>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4170445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263144"/>
            <a:ext cx="10638337" cy="1478570"/>
          </a:xfrm>
        </p:spPr>
        <p:txBody>
          <a:bodyPr/>
          <a:lstStyle/>
          <a:p>
            <a:pPr algn="ctr"/>
            <a:r>
              <a:rPr lang="el-GR" b="1" dirty="0" err="1">
                <a:solidFill>
                  <a:schemeClr val="bg1"/>
                </a:solidFill>
              </a:rPr>
              <a:t>Ψηφιακο</a:t>
            </a:r>
            <a:r>
              <a:rPr lang="el-GR" b="1" dirty="0">
                <a:solidFill>
                  <a:schemeClr val="bg1"/>
                </a:solidFill>
              </a:rPr>
              <a:t> </a:t>
            </a:r>
            <a:r>
              <a:rPr lang="el-GR" b="1" dirty="0" err="1">
                <a:solidFill>
                  <a:schemeClr val="bg1"/>
                </a:solidFill>
              </a:rPr>
              <a:t>εργαλειο</a:t>
            </a:r>
            <a:r>
              <a:rPr lang="el-GR" b="1" dirty="0">
                <a:solidFill>
                  <a:schemeClr val="bg1"/>
                </a:solidFill>
              </a:rPr>
              <a:t> </a:t>
            </a:r>
            <a:r>
              <a:rPr lang="el-GR" b="1" dirty="0" err="1">
                <a:solidFill>
                  <a:schemeClr val="bg1"/>
                </a:solidFill>
              </a:rPr>
              <a:t>επαγγελματικησ</a:t>
            </a:r>
            <a:r>
              <a:rPr lang="el-GR" b="1" dirty="0">
                <a:solidFill>
                  <a:schemeClr val="bg1"/>
                </a:solidFill>
              </a:rPr>
              <a:t> </a:t>
            </a:r>
            <a:r>
              <a:rPr lang="el-GR" b="1" dirty="0" err="1">
                <a:solidFill>
                  <a:schemeClr val="bg1"/>
                </a:solidFill>
              </a:rPr>
              <a:t>συμβουλευτικησ</a:t>
            </a:r>
            <a:endParaRPr lang="en-US" b="1" dirty="0">
              <a:solidFill>
                <a:schemeClr val="bg1"/>
              </a:solidFill>
            </a:endParaRPr>
          </a:p>
        </p:txBody>
      </p:sp>
      <p:sp>
        <p:nvSpPr>
          <p:cNvPr id="3" name="Content Placeholder 2"/>
          <p:cNvSpPr>
            <a:spLocks noGrp="1"/>
          </p:cNvSpPr>
          <p:nvPr>
            <p:ph idx="1"/>
          </p:nvPr>
        </p:nvSpPr>
        <p:spPr>
          <a:xfrm>
            <a:off x="1141412" y="1741714"/>
            <a:ext cx="9906000" cy="4049487"/>
          </a:xfrm>
        </p:spPr>
        <p:txBody>
          <a:bodyPr>
            <a:normAutofit/>
          </a:bodyPr>
          <a:lstStyle/>
          <a:p>
            <a:pPr marL="0" indent="0" algn="ctr">
              <a:buNone/>
            </a:pPr>
            <a:r>
              <a:rPr lang="el-GR" sz="4000" b="1" dirty="0">
                <a:solidFill>
                  <a:schemeClr val="bg1"/>
                </a:solidFill>
                <a:latin typeface="Arial" panose="020B0604020202020204" pitchFamily="34" charset="0"/>
                <a:cs typeface="Arial" panose="020B0604020202020204" pitchFamily="34" charset="0"/>
              </a:rPr>
              <a:t>   </a:t>
            </a:r>
            <a:r>
              <a:rPr lang="en-US" sz="4000" b="1" dirty="0">
                <a:solidFill>
                  <a:schemeClr val="bg1"/>
                </a:solidFill>
                <a:latin typeface="Arial" panose="020B0604020202020204" pitchFamily="34" charset="0"/>
                <a:cs typeface="Arial" panose="020B0604020202020204" pitchFamily="34" charset="0"/>
              </a:rPr>
              <a:t>eschoolcounselor.com</a:t>
            </a:r>
          </a:p>
        </p:txBody>
      </p:sp>
      <p:pic>
        <p:nvPicPr>
          <p:cNvPr id="5" name="Picture 4"/>
          <p:cNvPicPr>
            <a:picLocks noChangeAspect="1"/>
          </p:cNvPicPr>
          <p:nvPr/>
        </p:nvPicPr>
        <p:blipFill>
          <a:blip r:embed="rId2"/>
          <a:stretch>
            <a:fillRect/>
          </a:stretch>
        </p:blipFill>
        <p:spPr>
          <a:xfrm>
            <a:off x="2109706" y="2503714"/>
            <a:ext cx="8003124" cy="3995057"/>
          </a:xfrm>
          <a:prstGeom prst="rect">
            <a:avLst/>
          </a:prstGeom>
        </p:spPr>
      </p:pic>
      <p:pic>
        <p:nvPicPr>
          <p:cNvPr id="6" name="Picture 5">
            <a:extLst>
              <a:ext uri="{FF2B5EF4-FFF2-40B4-BE49-F238E27FC236}">
                <a16:creationId xmlns:a16="http://schemas.microsoft.com/office/drawing/2014/main" id="{4C5DE307-E5A9-11BD-CC98-9263C2A367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7" name="Date Placeholder 6">
            <a:extLst>
              <a:ext uri="{FF2B5EF4-FFF2-40B4-BE49-F238E27FC236}">
                <a16:creationId xmlns:a16="http://schemas.microsoft.com/office/drawing/2014/main" id="{C1D2BD85-9B30-CB2A-6330-9AD76CC1E493}"/>
              </a:ext>
            </a:extLst>
          </p:cNvPr>
          <p:cNvSpPr>
            <a:spLocks noGrp="1"/>
          </p:cNvSpPr>
          <p:nvPr>
            <p:ph type="dt" sz="half" idx="10"/>
          </p:nvPr>
        </p:nvSpPr>
        <p:spPr>
          <a:xfrm>
            <a:off x="9329057" y="6412293"/>
            <a:ext cx="2743200" cy="365125"/>
          </a:xfrm>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625323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B6D6-3F55-F4B6-937B-23630CD412FF}"/>
              </a:ext>
            </a:extLst>
          </p:cNvPr>
          <p:cNvSpPr>
            <a:spLocks noGrp="1"/>
          </p:cNvSpPr>
          <p:nvPr>
            <p:ph type="title"/>
          </p:nvPr>
        </p:nvSpPr>
        <p:spPr/>
        <p:txBody>
          <a:bodyPr/>
          <a:lstStyle/>
          <a:p>
            <a:r>
              <a:rPr lang="el-GR" dirty="0" err="1">
                <a:solidFill>
                  <a:schemeClr val="bg1"/>
                </a:solidFill>
              </a:rPr>
              <a:t>Ομαδα</a:t>
            </a:r>
            <a:r>
              <a:rPr lang="el-GR" dirty="0">
                <a:solidFill>
                  <a:schemeClr val="bg1"/>
                </a:solidFill>
              </a:rPr>
              <a:t> </a:t>
            </a:r>
            <a:r>
              <a:rPr lang="el-GR" dirty="0" err="1">
                <a:solidFill>
                  <a:schemeClr val="bg1"/>
                </a:solidFill>
              </a:rPr>
              <a:t>εργασιασ</a:t>
            </a:r>
            <a:endParaRPr lang="en-CY" dirty="0">
              <a:solidFill>
                <a:schemeClr val="bg1"/>
              </a:solidFill>
            </a:endParaRPr>
          </a:p>
        </p:txBody>
      </p:sp>
      <p:sp>
        <p:nvSpPr>
          <p:cNvPr id="3" name="Content Placeholder 2">
            <a:extLst>
              <a:ext uri="{FF2B5EF4-FFF2-40B4-BE49-F238E27FC236}">
                <a16:creationId xmlns:a16="http://schemas.microsoft.com/office/drawing/2014/main" id="{7140D7AA-7FB7-4B45-DACC-AFD2CF74BEE6}"/>
              </a:ext>
            </a:extLst>
          </p:cNvPr>
          <p:cNvSpPr>
            <a:spLocks noGrp="1"/>
          </p:cNvSpPr>
          <p:nvPr>
            <p:ph idx="1"/>
          </p:nvPr>
        </p:nvSpPr>
        <p:spPr/>
        <p:txBody>
          <a:bodyPr>
            <a:normAutofit/>
          </a:bodyPr>
          <a:lstStyle/>
          <a:p>
            <a:pPr marL="0" indent="0">
              <a:buNone/>
            </a:pPr>
            <a:r>
              <a:rPr lang="el-GR" dirty="0">
                <a:solidFill>
                  <a:schemeClr val="bg1"/>
                </a:solidFill>
              </a:rPr>
              <a:t>Διαμάντω Ζίζιρου, Καθηγήτρια Σ.Ε.Α., ΥΣΕΑ</a:t>
            </a:r>
          </a:p>
          <a:p>
            <a:pPr marL="0" indent="0">
              <a:buNone/>
            </a:pPr>
            <a:r>
              <a:rPr lang="el-GR" dirty="0">
                <a:solidFill>
                  <a:schemeClr val="bg1"/>
                </a:solidFill>
              </a:rPr>
              <a:t>Κική Μαυρομάτη, Καθηγήτρια Σ.Ε.Α.,ΥΣΕΑ</a:t>
            </a:r>
          </a:p>
          <a:p>
            <a:pPr marL="0" indent="0">
              <a:buNone/>
            </a:pPr>
            <a:endParaRPr lang="el-GR" dirty="0">
              <a:solidFill>
                <a:schemeClr val="bg1"/>
              </a:solidFill>
            </a:endParaRPr>
          </a:p>
          <a:p>
            <a:r>
              <a:rPr lang="el-GR" dirty="0">
                <a:solidFill>
                  <a:schemeClr val="bg1"/>
                </a:solidFill>
              </a:rPr>
              <a:t>Επιμέλεια: Ελένη Παπαστεφάνου, Επιθεωρήτρια Σ.Ε.Α.</a:t>
            </a:r>
          </a:p>
          <a:p>
            <a:r>
              <a:rPr lang="el-GR" dirty="0">
                <a:solidFill>
                  <a:schemeClr val="bg1"/>
                </a:solidFill>
              </a:rPr>
              <a:t>Γενική Επιμέλεια: Δρ. Ειρήνη </a:t>
            </a:r>
            <a:r>
              <a:rPr lang="el-GR" dirty="0" err="1">
                <a:solidFill>
                  <a:schemeClr val="bg1"/>
                </a:solidFill>
              </a:rPr>
              <a:t>Ροδοσθένους</a:t>
            </a:r>
            <a:r>
              <a:rPr lang="el-GR" dirty="0">
                <a:solidFill>
                  <a:schemeClr val="bg1"/>
                </a:solidFill>
              </a:rPr>
              <a:t>, ΠΛΕ- Προϊσταμένη ΥΣΕΑ</a:t>
            </a:r>
          </a:p>
          <a:p>
            <a:endParaRPr lang="en-CY" dirty="0"/>
          </a:p>
        </p:txBody>
      </p:sp>
      <p:sp>
        <p:nvSpPr>
          <p:cNvPr id="4" name="Date Placeholder 3">
            <a:extLst>
              <a:ext uri="{FF2B5EF4-FFF2-40B4-BE49-F238E27FC236}">
                <a16:creationId xmlns:a16="http://schemas.microsoft.com/office/drawing/2014/main" id="{06B94F8A-9F93-F295-AC9B-9C3578B87DFE}"/>
              </a:ext>
            </a:extLst>
          </p:cNvPr>
          <p:cNvSpPr>
            <a:spLocks noGrp="1"/>
          </p:cNvSpPr>
          <p:nvPr>
            <p:ph type="dt" sz="half" idx="10"/>
          </p:nvPr>
        </p:nvSpPr>
        <p:spPr/>
        <p:txBody>
          <a:bodyPr/>
          <a:lstStyle/>
          <a:p>
            <a:r>
              <a:rPr lang="el-GR" dirty="0">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090901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23062" y="2024081"/>
            <a:ext cx="6096000" cy="1446550"/>
          </a:xfrm>
          <a:prstGeom prst="rect">
            <a:avLst/>
          </a:prstGeom>
        </p:spPr>
        <p:txBody>
          <a:bodyPr>
            <a:spAutoFit/>
          </a:bodyPr>
          <a:lstStyle/>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Ευχαριστούμε για την </a:t>
            </a:r>
          </a:p>
          <a:p>
            <a:pPr lvl="0" algn="ctr" latinLnBrk="1"/>
            <a:r>
              <a:rPr lang="el-GR"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προσοχή  σας</a:t>
            </a:r>
            <a:r>
              <a:rPr lang="en-GB"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endParaRPr lang="en-US" sz="4400" b="1" dirty="0">
              <a:ln w="0"/>
              <a:solidFill>
                <a:srgbClr val="00206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5" name="Date Placeholder 4">
            <a:extLst>
              <a:ext uri="{FF2B5EF4-FFF2-40B4-BE49-F238E27FC236}">
                <a16:creationId xmlns:a16="http://schemas.microsoft.com/office/drawing/2014/main" id="{476CB655-F187-9E57-4603-B5DC5A313CB5}"/>
              </a:ext>
            </a:extLst>
          </p:cNvPr>
          <p:cNvSpPr>
            <a:spLocks noGrp="1"/>
          </p:cNvSpPr>
          <p:nvPr>
            <p:ph type="dt" sz="half" idx="10"/>
          </p:nvPr>
        </p:nvSpPr>
        <p:spPr>
          <a:xfrm>
            <a:off x="8989388" y="6281210"/>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46143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745" y="945089"/>
            <a:ext cx="9905998" cy="844522"/>
          </a:xfrm>
        </p:spPr>
        <p:txBody>
          <a:bodyPr>
            <a:normAutofit fontScale="90000"/>
          </a:bodyPr>
          <a:lstStyle/>
          <a:p>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(2)</a:t>
            </a:r>
            <a:br>
              <a:rPr lang="el-G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n-US" dirty="0"/>
            </a:b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914400" y="1587647"/>
            <a:ext cx="10101943" cy="4789090"/>
          </a:xfrm>
        </p:spPr>
        <p:txBody>
          <a:bodyPr>
            <a:normAutofit lnSpcReduction="10000"/>
          </a:bodyPr>
          <a:lstStyle/>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Οι υποψήφιοι μετά την προσεκτική μελέτη</a:t>
            </a:r>
            <a:r>
              <a:rPr lang="en-US" sz="2800" b="1" dirty="0">
                <a:solidFill>
                  <a:schemeClr val="bg1"/>
                </a:solidFill>
                <a:latin typeface="Arial" pitchFamily="34" charset="0"/>
                <a:cs typeface="Arial" pitchFamily="34" charset="0"/>
              </a:rPr>
              <a:t> </a:t>
            </a:r>
            <a:r>
              <a:rPr lang="el-GR" sz="2800" b="1" dirty="0">
                <a:solidFill>
                  <a:schemeClr val="bg1"/>
                </a:solidFill>
                <a:latin typeface="Arial" pitchFamily="34" charset="0"/>
                <a:cs typeface="Arial" pitchFamily="34" charset="0"/>
              </a:rPr>
              <a:t>των 4 Επιστημονικών Πεδίων επιλέγουν Πλαίσια Πρόσβασης για συμμετοχή στις Παγκύπριες Εξετάσεις για εισαγωγή στα Δημόσια ΑΑΕΙ Κύπρου και Ελλάδας.</a:t>
            </a:r>
          </a:p>
          <a:p>
            <a:pPr marL="0" lvl="0" indent="0" algn="just" defTabSz="685800">
              <a:lnSpc>
                <a:spcPct val="110000"/>
              </a:lnSpc>
              <a:spcBef>
                <a:spcPts val="750"/>
              </a:spcBef>
              <a:buSzTx/>
              <a:buNone/>
            </a:pPr>
            <a:endParaRPr lang="en-GB"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r>
              <a:rPr lang="el-GR" sz="2800" b="1" dirty="0">
                <a:solidFill>
                  <a:schemeClr val="bg1"/>
                </a:solidFill>
                <a:latin typeface="Arial" pitchFamily="34" charset="0"/>
                <a:cs typeface="Arial" pitchFamily="34" charset="0"/>
              </a:rPr>
              <a:t>Τα Πλαίσια Πρόσβασης περιλαμβάνουν τα μαθήματα (Υποχρεωτικά ή/και Επιλεγόμενα), στα οποία εξετάζεται ο υποψήφιος για να εισαχθεί σε Σχολές/Τμήματα της Δημόσιας Τριτοβάθμιας Εκπαίδευσης Κύπρου και Ελλάδας.</a:t>
            </a:r>
            <a:endParaRPr lang="en-US" sz="2800" b="1" dirty="0">
              <a:solidFill>
                <a:schemeClr val="bg1"/>
              </a:solidFill>
              <a:latin typeface="Arial" pitchFamily="34" charset="0"/>
              <a:cs typeface="Arial" pitchFamily="34" charset="0"/>
            </a:endParaRPr>
          </a:p>
          <a:p>
            <a:pPr marL="0" lvl="0" indent="0" algn="just" defTabSz="685800">
              <a:lnSpc>
                <a:spcPct val="110000"/>
              </a:lnSpc>
              <a:spcBef>
                <a:spcPts val="750"/>
              </a:spcBef>
              <a:buSzTx/>
              <a:buNone/>
            </a:pPr>
            <a:endParaRPr lang="el-GR"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13743" y="116722"/>
            <a:ext cx="1484642" cy="1470925"/>
          </a:xfrm>
          <a:prstGeom prst="rect">
            <a:avLst/>
          </a:prstGeom>
        </p:spPr>
      </p:pic>
      <p:sp>
        <p:nvSpPr>
          <p:cNvPr id="6" name="Date Placeholder 5">
            <a:extLst>
              <a:ext uri="{FF2B5EF4-FFF2-40B4-BE49-F238E27FC236}">
                <a16:creationId xmlns:a16="http://schemas.microsoft.com/office/drawing/2014/main" id="{234CAAEC-F91B-3520-26E5-4F127557C2F1}"/>
              </a:ext>
            </a:extLst>
          </p:cNvPr>
          <p:cNvSpPr>
            <a:spLocks noGrp="1"/>
          </p:cNvSpPr>
          <p:nvPr>
            <p:ph type="dt" sz="half" idx="10"/>
          </p:nvPr>
        </p:nvSpPr>
        <p:spPr>
          <a:xfrm>
            <a:off x="8864164" y="6194174"/>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303762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808" y="674914"/>
            <a:ext cx="9800807" cy="1491343"/>
          </a:xfrm>
        </p:spPr>
        <p:txBody>
          <a:bodyPr>
            <a:normAutofit fontScale="90000"/>
          </a:bodyPr>
          <a:lstStyle/>
          <a:p>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(3)</a:t>
            </a:r>
            <a:br>
              <a:rPr lang="el-GR" sz="3600" b="1" u="sng"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br>
              <a:rPr lang="el-GR"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86808" y="1606610"/>
            <a:ext cx="10185991" cy="4421211"/>
          </a:xfrm>
        </p:spPr>
        <p:txBody>
          <a:bodyPr>
            <a:normAutofit fontScale="25000" lnSpcReduction="20000"/>
          </a:bodyPr>
          <a:lstStyle/>
          <a:p>
            <a:pPr lvl="0" defTabSz="685800">
              <a:lnSpc>
                <a:spcPct val="170000"/>
              </a:lnSpc>
              <a:spcBef>
                <a:spcPts val="750"/>
              </a:spcBef>
              <a:buClr>
                <a:srgbClr val="44546A">
                  <a:lumMod val="60000"/>
                  <a:lumOff val="40000"/>
                </a:srgbClr>
              </a:buClr>
              <a:buSzTx/>
            </a:pPr>
            <a:r>
              <a:rPr lang="el-GR" sz="112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δηλώσουν:</a:t>
            </a:r>
            <a:endParaRPr lang="en-US" sz="11200" b="1" cap="none" dirty="0">
              <a:solidFill>
                <a:prstClr val="black">
                  <a:lumMod val="75000"/>
                  <a:lumOff val="25000"/>
                </a:prstClr>
              </a:solidFill>
              <a:latin typeface="Arial" panose="020B0604020202020204" pitchFamily="34" charset="0"/>
              <a:cs typeface="Arial" panose="020B0604020202020204" pitchFamily="34" charset="0"/>
            </a:endParaRPr>
          </a:p>
          <a:p>
            <a:pPr lvl="0" defTabSz="685800">
              <a:lnSpc>
                <a:spcPct val="170000"/>
              </a:lnSpc>
              <a:spcBef>
                <a:spcPts val="750"/>
              </a:spcBef>
              <a:buClr>
                <a:srgbClr val="44546A">
                  <a:lumMod val="60000"/>
                  <a:lumOff val="40000"/>
                </a:srgbClr>
              </a:buClr>
              <a:buSzTx/>
            </a:pPr>
            <a:r>
              <a:rPr lang="en-US" sz="4800" b="1" cap="none" dirty="0">
                <a:solidFill>
                  <a:schemeClr val="tx1"/>
                </a:solidFill>
                <a:latin typeface="Arial" pitchFamily="34" charset="0"/>
                <a:cs typeface="Arial" pitchFamily="34" charset="0"/>
              </a:rPr>
              <a:t> </a:t>
            </a:r>
            <a:endParaRPr lang="el-GR" sz="4800" b="1" cap="none" dirty="0">
              <a:solidFill>
                <a:schemeClr val="tx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και 7 μαθήματα </a:t>
            </a:r>
          </a:p>
          <a:p>
            <a:pPr marL="571500" lvl="0" indent="-571500" defTabSz="685800">
              <a:lnSpc>
                <a:spcPct val="90000"/>
              </a:lnSpc>
              <a:spcBef>
                <a:spcPts val="750"/>
              </a:spcBef>
              <a:buClr>
                <a:srgbClr val="44546A">
                  <a:lumMod val="60000"/>
                  <a:lumOff val="40000"/>
                </a:srgbClr>
              </a:buClr>
              <a:buSzTx/>
              <a:buFont typeface="Wingdings" panose="05000000000000000000" pitchFamily="2" charset="2"/>
              <a:buChar char="Ø"/>
            </a:pPr>
            <a:endParaRPr lang="el-GR" sz="8600" b="1" cap="none" dirty="0">
              <a:solidFill>
                <a:schemeClr val="bg1"/>
              </a:solidFill>
              <a:latin typeface="Arial" pitchFamily="34" charset="0"/>
              <a:cs typeface="Arial" pitchFamily="34" charset="0"/>
            </a:endParaRPr>
          </a:p>
          <a:p>
            <a:pPr lvl="0" defTabSz="685800">
              <a:lnSpc>
                <a:spcPct val="90000"/>
              </a:lnSpc>
              <a:spcBef>
                <a:spcPts val="750"/>
              </a:spcBef>
              <a:buClr>
                <a:srgbClr val="44546A">
                  <a:lumMod val="60000"/>
                  <a:lumOff val="40000"/>
                </a:srgbClr>
              </a:buClr>
              <a:buSzTx/>
            </a:pPr>
            <a:r>
              <a:rPr lang="en-US"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και</a:t>
            </a:r>
          </a:p>
          <a:p>
            <a:pPr lvl="0" defTabSz="685800">
              <a:lnSpc>
                <a:spcPct val="90000"/>
              </a:lnSpc>
              <a:spcBef>
                <a:spcPts val="750"/>
              </a:spcBef>
              <a:buSzTx/>
            </a:pPr>
            <a:endParaRPr lang="el-GR" sz="8600" b="1" cap="none" dirty="0">
              <a:solidFill>
                <a:schemeClr val="bg1"/>
              </a:solidFill>
              <a:latin typeface="Arial" pitchFamily="34" charset="0"/>
              <a:cs typeface="Arial" pitchFamily="34" charset="0"/>
            </a:endParaRPr>
          </a:p>
          <a:p>
            <a:pPr marL="571500" lvl="0" indent="-571500" defTabSz="685800">
              <a:lnSpc>
                <a:spcPct val="90000"/>
              </a:lnSpc>
              <a:spcBef>
                <a:spcPts val="750"/>
              </a:spcBef>
              <a:buClr>
                <a:schemeClr val="bg1"/>
              </a:buClr>
              <a:buSzTx/>
              <a:buFont typeface="Wingdings" panose="05000000000000000000" pitchFamily="2" charset="2"/>
              <a:buChar char="Ø"/>
            </a:pPr>
            <a:r>
              <a:rPr lang="el-GR" sz="11200" b="1" cap="none" dirty="0">
                <a:solidFill>
                  <a:schemeClr val="bg1"/>
                </a:solidFill>
                <a:latin typeface="Arial" pitchFamily="34" charset="0"/>
                <a:cs typeface="Arial" pitchFamily="34" charset="0"/>
              </a:rPr>
              <a:t>μέχρι 3 Ειδικές Εξετάσεις: </a:t>
            </a:r>
          </a:p>
          <a:p>
            <a:pPr lvl="0" defTabSz="685800">
              <a:lnSpc>
                <a:spcPct val="90000"/>
              </a:lnSpc>
              <a:spcBef>
                <a:spcPts val="750"/>
              </a:spcBef>
              <a:buClr>
                <a:srgbClr val="44546A">
                  <a:lumMod val="60000"/>
                  <a:lumOff val="40000"/>
                </a:srgbClr>
              </a:buClr>
              <a:buSzTx/>
            </a:pPr>
            <a:endParaRPr lang="el-GR" sz="8600" b="1" cap="none" dirty="0">
              <a:solidFill>
                <a:schemeClr val="bg1"/>
              </a:solidFill>
              <a:latin typeface="Arial" pitchFamily="34" charset="0"/>
              <a:cs typeface="Arial" pitchFamily="34" charset="0"/>
            </a:endParaRPr>
          </a:p>
          <a:p>
            <a:pPr lvl="0" defTabSz="685800">
              <a:spcBef>
                <a:spcPts val="750"/>
              </a:spcBef>
              <a:buSzTx/>
            </a:pPr>
            <a:r>
              <a:rPr lang="el-GR" sz="8600" b="1" cap="none" dirty="0">
                <a:solidFill>
                  <a:schemeClr val="bg1"/>
                </a:solidFill>
                <a:latin typeface="Arial" pitchFamily="34" charset="0"/>
                <a:cs typeface="Arial" pitchFamily="34" charset="0"/>
              </a:rPr>
              <a:t>	</a:t>
            </a:r>
            <a:r>
              <a:rPr lang="el-GR" sz="11200" b="1" cap="none" dirty="0">
                <a:solidFill>
                  <a:schemeClr val="bg1"/>
                </a:solidFill>
                <a:latin typeface="Arial" pitchFamily="34" charset="0"/>
                <a:cs typeface="Arial" pitchFamily="34" charset="0"/>
              </a:rPr>
              <a:t>1. Πρακτική Δοκιμασία </a:t>
            </a:r>
          </a:p>
          <a:p>
            <a:pPr lvl="0" defTabSz="685800">
              <a:spcBef>
                <a:spcPts val="750"/>
              </a:spcBef>
              <a:buSzTx/>
            </a:pPr>
            <a:r>
              <a:rPr lang="el-GR" sz="11200" b="1" cap="none" dirty="0">
                <a:solidFill>
                  <a:schemeClr val="bg1"/>
                </a:solidFill>
                <a:latin typeface="Arial" pitchFamily="34" charset="0"/>
                <a:cs typeface="Arial" pitchFamily="34" charset="0"/>
              </a:rPr>
              <a:t>  	2. Μουσικές Σπουδές</a:t>
            </a:r>
          </a:p>
          <a:p>
            <a:pPr lvl="0" defTabSz="685800">
              <a:spcBef>
                <a:spcPts val="750"/>
              </a:spcBef>
              <a:buSzTx/>
            </a:pPr>
            <a:r>
              <a:rPr lang="el-GR" sz="11200" b="1" cap="none" dirty="0">
                <a:solidFill>
                  <a:schemeClr val="bg1"/>
                </a:solidFill>
                <a:latin typeface="Arial" pitchFamily="34" charset="0"/>
                <a:cs typeface="Arial" pitchFamily="34" charset="0"/>
              </a:rPr>
              <a:t>       3. Μουσική Εκτέλεση και Ερμηνεία </a:t>
            </a:r>
            <a:endParaRPr lang="en-US" sz="11200" b="1" cap="none" dirty="0">
              <a:solidFill>
                <a:schemeClr val="bg1"/>
              </a:solidFill>
              <a:latin typeface="Arial" pitchFamily="34" charset="0"/>
              <a:cs typeface="Arial" pitchFamily="34" charset="0"/>
            </a:endParaRP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0A550198-4B27-0D70-84A8-70BFD2D4B8BB}"/>
              </a:ext>
            </a:extLst>
          </p:cNvPr>
          <p:cNvSpPr>
            <a:spLocks noGrp="1"/>
          </p:cNvSpPr>
          <p:nvPr>
            <p:ph type="dt" sz="half" idx="10"/>
          </p:nvPr>
        </p:nvSpPr>
        <p:spPr>
          <a:xfrm>
            <a:off x="8942406" y="6286124"/>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51006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8832" y="512890"/>
            <a:ext cx="9930809" cy="1958167"/>
          </a:xfrm>
        </p:spPr>
        <p:txBody>
          <a:bodyPr>
            <a:normAutofit fontScale="90000"/>
          </a:bodyPr>
          <a:lstStyle/>
          <a:p>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ΠΑΓΚΥΠΡΙΕΣ ΕΞΕΤΑΣΕΙΣ </a:t>
            </a:r>
            <a:r>
              <a:rPr lang="el-GR" sz="36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Προσβασης</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202</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(ΠΕΠ) (4)</a:t>
            </a:r>
            <a:br>
              <a:rPr lang="el-GR"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br>
              <a:rPr lang="el-GR"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GB"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28832" y="1778924"/>
            <a:ext cx="9839167" cy="4676305"/>
          </a:xfrm>
        </p:spPr>
        <p:txBody>
          <a:bodyPr>
            <a:normAutofit fontScale="92500" lnSpcReduction="10000"/>
          </a:bodyPr>
          <a:lstStyle/>
          <a:p>
            <a:pPr lvl="0" defTabSz="685800">
              <a:lnSpc>
                <a:spcPct val="90000"/>
              </a:lnSpc>
              <a:spcBef>
                <a:spcPts val="750"/>
              </a:spcBef>
              <a:buClr>
                <a:srgbClr val="44546A">
                  <a:lumMod val="60000"/>
                  <a:lumOff val="40000"/>
                </a:srgbClr>
              </a:buClr>
              <a:buSzPct val="115000"/>
            </a:pPr>
            <a:r>
              <a:rPr lang="el-GR" sz="3300" b="1" cap="none" dirty="0">
                <a:solidFill>
                  <a:prstClr val="black">
                    <a:lumMod val="75000"/>
                    <a:lumOff val="25000"/>
                  </a:prstClr>
                </a:solidFill>
                <a:latin typeface="Arial" panose="020B0604020202020204" pitchFamily="34" charset="0"/>
                <a:cs typeface="Arial" panose="020B0604020202020204" pitchFamily="34" charset="0"/>
              </a:rPr>
              <a:t>Οι υποψήφιοι μπορούν να επιλέξουν:</a:t>
            </a:r>
            <a:endParaRPr lang="el-GR" sz="3300" b="1" cap="none" dirty="0">
              <a:solidFill>
                <a:schemeClr val="bg1"/>
              </a:solidFill>
              <a:latin typeface="Arial" pitchFamily="34" charset="0"/>
              <a:cs typeface="Arial" pitchFamily="34" charset="0"/>
            </a:endParaRPr>
          </a:p>
          <a:p>
            <a:pPr marL="571500" lvl="0" indent="-571500" algn="just" defTabSz="685800">
              <a:lnSpc>
                <a:spcPct val="160000"/>
              </a:lnSpc>
              <a:spcBef>
                <a:spcPts val="750"/>
              </a:spcBef>
              <a:buClr>
                <a:schemeClr val="bg1"/>
              </a:buClr>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μαθήματα Πρόσβασης </a:t>
            </a:r>
            <a:r>
              <a:rPr lang="el-GR" sz="3300" b="1" u="sng" cap="none" dirty="0">
                <a:solidFill>
                  <a:schemeClr val="bg1"/>
                </a:solidFill>
                <a:latin typeface="Arial" pitchFamily="34" charset="0"/>
                <a:cs typeface="Arial" pitchFamily="34" charset="0"/>
              </a:rPr>
              <a:t>ανεξαρτήτως</a:t>
            </a:r>
            <a:r>
              <a:rPr lang="el-GR" sz="3300" b="1" cap="none" dirty="0">
                <a:solidFill>
                  <a:schemeClr val="bg1"/>
                </a:solidFill>
                <a:latin typeface="Arial" pitchFamily="34" charset="0"/>
                <a:cs typeface="Arial" pitchFamily="34" charset="0"/>
              </a:rPr>
              <a:t> των μαθημάτων που  έχουν  επιλέξει στο σχολείο</a:t>
            </a:r>
            <a:endParaRPr lang="en-GB" sz="3300" b="1" cap="none" dirty="0">
              <a:solidFill>
                <a:schemeClr val="bg1"/>
              </a:solidFill>
              <a:latin typeface="Arial" pitchFamily="34" charset="0"/>
              <a:cs typeface="Arial" pitchFamily="34" charset="0"/>
            </a:endParaRPr>
          </a:p>
          <a:p>
            <a:pPr marL="171450" lvl="0" indent="-171450" defTabSz="685800">
              <a:lnSpc>
                <a:spcPct val="90000"/>
              </a:lnSpc>
              <a:spcBef>
                <a:spcPts val="750"/>
              </a:spcBef>
              <a:buClr>
                <a:srgbClr val="4472C4">
                  <a:lumMod val="75000"/>
                </a:srgbClr>
              </a:buClr>
              <a:buSzPct val="115000"/>
              <a:buFont typeface="Wingdings" panose="05000000000000000000" pitchFamily="2" charset="2"/>
              <a:buChar char="Ø"/>
            </a:pPr>
            <a:endParaRPr lang="en-GB" sz="1100" b="1" cap="none" dirty="0">
              <a:solidFill>
                <a:schemeClr val="bg1"/>
              </a:solidFill>
              <a:latin typeface="Arial" pitchFamily="34" charset="0"/>
              <a:cs typeface="Arial" pitchFamily="34" charset="0"/>
            </a:endParaRPr>
          </a:p>
          <a:p>
            <a:pPr marL="571500" lvl="0" indent="-571500" algn="just" defTabSz="685800">
              <a:lnSpc>
                <a:spcPct val="170000"/>
              </a:lnSpc>
              <a:spcBef>
                <a:spcPts val="750"/>
              </a:spcBef>
              <a:buSzPct val="115000"/>
              <a:buFont typeface="Wingdings" panose="05000000000000000000" pitchFamily="2" charset="2"/>
              <a:buChar char="Ø"/>
            </a:pPr>
            <a:r>
              <a:rPr lang="el-GR" sz="3300" b="1" cap="none" dirty="0">
                <a:solidFill>
                  <a:schemeClr val="bg1"/>
                </a:solidFill>
                <a:latin typeface="Arial" pitchFamily="34" charset="0"/>
                <a:cs typeface="Arial" pitchFamily="34" charset="0"/>
              </a:rPr>
              <a:t>όσα Πλαίσια Πρόσβασης τους επιτρέπουν τα μαθήματα στα οποία επιλέγουν να εξεταστούν για  Πρόσβαση</a:t>
            </a:r>
          </a:p>
          <a:p>
            <a:endParaRPr lang="en-GB"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7615" y="135685"/>
            <a:ext cx="1484642" cy="1470925"/>
          </a:xfrm>
          <a:prstGeom prst="rect">
            <a:avLst/>
          </a:prstGeom>
        </p:spPr>
      </p:pic>
      <p:sp>
        <p:nvSpPr>
          <p:cNvPr id="6" name="Date Placeholder 5">
            <a:extLst>
              <a:ext uri="{FF2B5EF4-FFF2-40B4-BE49-F238E27FC236}">
                <a16:creationId xmlns:a16="http://schemas.microsoft.com/office/drawing/2014/main" id="{C6F1301B-CB16-1D44-DFA4-09525DB71E82}"/>
              </a:ext>
            </a:extLst>
          </p:cNvPr>
          <p:cNvSpPr>
            <a:spLocks noGrp="1"/>
          </p:cNvSpPr>
          <p:nvPr>
            <p:ph type="dt" sz="half" idx="10"/>
          </p:nvPr>
        </p:nvSpPr>
        <p:spPr>
          <a:xfrm>
            <a:off x="8846153" y="6162547"/>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206289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199"/>
            <a:ext cx="10548257" cy="5747658"/>
          </a:xfrm>
        </p:spPr>
        <p:txBody>
          <a:bodyPr>
            <a:normAutofit fontScale="92500"/>
          </a:bodyPr>
          <a:lstStyle/>
          <a:p>
            <a:pPr lvl="0" algn="just" latinLnBrk="1">
              <a:lnSpc>
                <a:spcPct val="100000"/>
              </a:lnSpc>
              <a:spcBef>
                <a:spcPts val="0"/>
              </a:spcBef>
              <a:buSzTx/>
            </a:pPr>
            <a:r>
              <a:rPr lang="el-GR" sz="3500" b="1" dirty="0">
                <a:solidFill>
                  <a:schemeClr val="bg1"/>
                </a:solidFill>
                <a:latin typeface="Arial" panose="020B0604020202020204" pitchFamily="34" charset="0"/>
                <a:cs typeface="Arial" panose="020B0604020202020204" pitchFamily="34" charset="0"/>
              </a:rPr>
              <a:t>ΠΑΓΚΥΠΡΙΕΣ ΕΞΕΤΑΣΕΙΣ </a:t>
            </a:r>
            <a:r>
              <a:rPr lang="el-GR" sz="3500" b="1" dirty="0" err="1">
                <a:solidFill>
                  <a:schemeClr val="bg1"/>
                </a:solidFill>
                <a:latin typeface="Arial" panose="020B0604020202020204" pitchFamily="34" charset="0"/>
                <a:cs typeface="Arial" panose="020B0604020202020204" pitchFamily="34" charset="0"/>
              </a:rPr>
              <a:t>προσβασης</a:t>
            </a:r>
            <a:r>
              <a:rPr lang="el-GR" sz="3500" b="1" dirty="0">
                <a:solidFill>
                  <a:schemeClr val="bg1"/>
                </a:solidFill>
                <a:latin typeface="Arial" panose="020B0604020202020204" pitchFamily="34" charset="0"/>
                <a:cs typeface="Arial" panose="020B0604020202020204" pitchFamily="34" charset="0"/>
              </a:rPr>
              <a:t> 202</a:t>
            </a:r>
            <a:r>
              <a:rPr lang="en-US" sz="3500" b="1" dirty="0">
                <a:solidFill>
                  <a:schemeClr val="bg1"/>
                </a:solidFill>
                <a:latin typeface="Arial" panose="020B0604020202020204" pitchFamily="34" charset="0"/>
                <a:cs typeface="Arial" panose="020B0604020202020204" pitchFamily="34" charset="0"/>
              </a:rPr>
              <a:t>5</a:t>
            </a:r>
            <a:r>
              <a:rPr lang="el-GR" sz="3500" b="1" dirty="0">
                <a:solidFill>
                  <a:schemeClr val="bg1"/>
                </a:solidFill>
                <a:latin typeface="Arial" panose="020B0604020202020204" pitchFamily="34" charset="0"/>
                <a:cs typeface="Arial" panose="020B0604020202020204" pitchFamily="34" charset="0"/>
              </a:rPr>
              <a:t>   (5)</a:t>
            </a:r>
          </a:p>
          <a:p>
            <a:pPr lvl="0" algn="just" latinLnBrk="1">
              <a:lnSpc>
                <a:spcPct val="100000"/>
              </a:lnSpc>
              <a:spcBef>
                <a:spcPts val="0"/>
              </a:spcBef>
              <a:buSzTx/>
            </a:pPr>
            <a:endParaRPr lang="el-GR" sz="3000" b="1" u="sng"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Οι υποψήφιοι μπορούν να επιλέξουν διαφορετικά επίπεδα του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ίδιου μαθήματος για διαφορετικά Πλαίσια Πρόσβασης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(π.χ. Μαθηματικά Κ.Κ. για ένα Πλαίσιο Πρόσβασης</a:t>
            </a:r>
            <a:r>
              <a:rPr lang="en-US" sz="2800" b="1" cap="none" dirty="0">
                <a:solidFill>
                  <a:schemeClr val="bg1"/>
                </a:solidFill>
                <a:latin typeface="Arial" panose="020B0604020202020204" pitchFamily="34" charset="0"/>
                <a:cs typeface="Arial" panose="020B0604020202020204" pitchFamily="34" charset="0"/>
              </a:rPr>
              <a:t> </a:t>
            </a:r>
            <a:r>
              <a:rPr lang="el-GR" sz="2800" b="1" cap="none" dirty="0">
                <a:solidFill>
                  <a:schemeClr val="bg1"/>
                </a:solidFill>
                <a:latin typeface="Arial" panose="020B0604020202020204" pitchFamily="34" charset="0"/>
                <a:cs typeface="Arial" panose="020B0604020202020204" pitchFamily="34" charset="0"/>
              </a:rPr>
              <a:t>και </a:t>
            </a:r>
          </a:p>
          <a:p>
            <a:pPr lvl="0" algn="just" latinLnBrk="1">
              <a:lnSpc>
                <a:spcPct val="100000"/>
              </a:lnSpc>
              <a:spcBef>
                <a:spcPts val="0"/>
              </a:spcBef>
              <a:buSzTx/>
            </a:pPr>
            <a:r>
              <a:rPr lang="el-GR" sz="2800" b="1" cap="none" dirty="0">
                <a:solidFill>
                  <a:schemeClr val="bg1"/>
                </a:solidFill>
                <a:latin typeface="Arial" panose="020B0604020202020204" pitchFamily="34" charset="0"/>
                <a:cs typeface="Arial" panose="020B0604020202020204" pitchFamily="34" charset="0"/>
              </a:rPr>
              <a:t>Μαθηματικά Κατεύθυνσης για άλλο Πλαίσιο Πρόσβασης) </a:t>
            </a:r>
            <a:endParaRPr lang="en-US" sz="2800" b="1" cap="none" dirty="0">
              <a:solidFill>
                <a:schemeClr val="bg1"/>
              </a:solidFill>
              <a:latin typeface="Arial" panose="020B0604020202020204" pitchFamily="34" charset="0"/>
              <a:cs typeface="Arial" panose="020B0604020202020204" pitchFamily="34" charset="0"/>
            </a:endParaRPr>
          </a:p>
          <a:p>
            <a:pPr lvl="0" algn="just" latinLnBrk="1">
              <a:lnSpc>
                <a:spcPct val="100000"/>
              </a:lnSpc>
              <a:spcBef>
                <a:spcPts val="0"/>
              </a:spcBef>
              <a:buSzTx/>
            </a:pPr>
            <a:r>
              <a:rPr lang="el-GR" sz="2800" b="1" cap="none" dirty="0">
                <a:solidFill>
                  <a:srgbClr val="FF0000"/>
                </a:solidFill>
                <a:latin typeface="Arial" panose="020B0604020202020204" pitchFamily="34" charset="0"/>
                <a:cs typeface="Arial" panose="020B0604020202020204" pitchFamily="34" charset="0"/>
              </a:rPr>
              <a:t>ΜΟΝΟ</a:t>
            </a:r>
            <a:r>
              <a:rPr lang="en-US" sz="2800" b="1" cap="none" dirty="0">
                <a:solidFill>
                  <a:srgbClr val="FF000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για εισαγωγή στα Δημόσια ΑΑΕΙ της Κύπρου και τις </a:t>
            </a:r>
            <a:r>
              <a:rPr lang="en-US" sz="2800" b="1" u="sng" cap="none" dirty="0">
                <a:solidFill>
                  <a:srgbClr val="002060"/>
                </a:solidFill>
                <a:latin typeface="Arial" panose="020B0604020202020204" pitchFamily="34" charset="0"/>
                <a:cs typeface="Arial" panose="020B0604020202020204" pitchFamily="34" charset="0"/>
              </a:rPr>
              <a:t>           </a:t>
            </a:r>
            <a:r>
              <a:rPr lang="el-GR" sz="2800" b="1" u="sng" cap="none" dirty="0">
                <a:solidFill>
                  <a:srgbClr val="002060"/>
                </a:solidFill>
                <a:latin typeface="Arial" panose="020B0604020202020204" pitchFamily="34" charset="0"/>
                <a:cs typeface="Arial" panose="020B0604020202020204" pitchFamily="34" charset="0"/>
              </a:rPr>
              <a:t>Στρατιωτικές Σχολές της Ελλάδας. </a:t>
            </a:r>
          </a:p>
          <a:p>
            <a:pPr lvl="0" algn="just" latinLnBrk="1">
              <a:lnSpc>
                <a:spcPct val="100000"/>
              </a:lnSpc>
              <a:spcBef>
                <a:spcPts val="0"/>
              </a:spcBef>
              <a:buSzTx/>
            </a:pPr>
            <a:endParaRPr lang="el-GR" sz="2800" b="1" u="sng" cap="none" dirty="0">
              <a:solidFill>
                <a:srgbClr val="002060"/>
              </a:solidFill>
              <a:latin typeface="Arial" panose="020B0604020202020204" pitchFamily="34" charset="0"/>
              <a:cs typeface="Arial" panose="020B0604020202020204" pitchFamily="34" charset="0"/>
            </a:endParaRPr>
          </a:p>
          <a:p>
            <a:pPr lvl="0" algn="just"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Για τα </a:t>
            </a:r>
            <a:r>
              <a:rPr lang="el-GR" sz="2800" b="1" u="sng" cap="none" dirty="0">
                <a:solidFill>
                  <a:srgbClr val="FF0000"/>
                </a:solidFill>
                <a:latin typeface="Arial" panose="020B0604020202020204" pitchFamily="34" charset="0"/>
                <a:cs typeface="Arial" panose="020B0604020202020204" pitchFamily="34" charset="0"/>
              </a:rPr>
              <a:t>ΑΑΕΙ της Ελλάδας πρέπει να επιλέξουν </a:t>
            </a:r>
            <a:r>
              <a:rPr lang="el-GR" sz="2800" b="1" u="sng" cap="none" dirty="0">
                <a:solidFill>
                  <a:srgbClr val="002060"/>
                </a:solidFill>
                <a:latin typeface="Arial" panose="020B0604020202020204" pitchFamily="34" charset="0"/>
                <a:cs typeface="Arial" panose="020B0604020202020204" pitchFamily="34" charset="0"/>
              </a:rPr>
              <a:t>ποιο από τα 2 </a:t>
            </a:r>
          </a:p>
          <a:p>
            <a:pPr lvl="0" algn="just"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μαθήματα επιθυμούν να συμμετάσχει στον υπολογισμό του </a:t>
            </a:r>
          </a:p>
          <a:p>
            <a:pPr lvl="0" algn="just" latinLnBrk="1">
              <a:lnSpc>
                <a:spcPct val="150000"/>
              </a:lnSpc>
              <a:spcBef>
                <a:spcPts val="0"/>
              </a:spcBef>
              <a:buSzTx/>
            </a:pPr>
            <a:r>
              <a:rPr lang="el-GR" sz="2800" b="1" u="sng" cap="none" dirty="0">
                <a:solidFill>
                  <a:srgbClr val="002060"/>
                </a:solidFill>
                <a:latin typeface="Arial" panose="020B0604020202020204" pitchFamily="34" charset="0"/>
                <a:cs typeface="Arial" panose="020B0604020202020204" pitchFamily="34" charset="0"/>
              </a:rPr>
              <a:t>Γενικού Βαθμού Πρόσβασης/Κατάταξης</a:t>
            </a:r>
          </a:p>
          <a:p>
            <a:pPr lvl="0" algn="just" latinLnBrk="1">
              <a:lnSpc>
                <a:spcPct val="100000"/>
              </a:lnSpc>
              <a:spcBef>
                <a:spcPts val="0"/>
              </a:spcBef>
              <a:buSzTx/>
            </a:pPr>
            <a:endParaRPr lang="el-GR" sz="2800" b="1" u="sng" cap="none"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16215" y="0"/>
            <a:ext cx="1484642" cy="1470925"/>
          </a:xfrm>
          <a:prstGeom prst="rect">
            <a:avLst/>
          </a:prstGeom>
        </p:spPr>
      </p:pic>
      <p:sp>
        <p:nvSpPr>
          <p:cNvPr id="5" name="Date Placeholder 4">
            <a:extLst>
              <a:ext uri="{FF2B5EF4-FFF2-40B4-BE49-F238E27FC236}">
                <a16:creationId xmlns:a16="http://schemas.microsoft.com/office/drawing/2014/main" id="{00CB5C3F-36A6-684C-0835-C062EB60B79D}"/>
              </a:ext>
            </a:extLst>
          </p:cNvPr>
          <p:cNvSpPr>
            <a:spLocks noGrp="1"/>
          </p:cNvSpPr>
          <p:nvPr>
            <p:ph type="dt" sz="half" idx="10"/>
          </p:nvPr>
        </p:nvSpPr>
        <p:spPr>
          <a:xfrm>
            <a:off x="8930374" y="6220732"/>
            <a:ext cx="2743200" cy="365125"/>
          </a:xfrm>
        </p:spPr>
        <p:txBody>
          <a:bodyPr/>
          <a:lstStyle/>
          <a:p>
            <a:r>
              <a:rPr lang="el-GR">
                <a:solidFill>
                  <a:schemeClr val="bg1"/>
                </a:solidFill>
              </a:rPr>
              <a:t>Υπηρεσία Συμβουλευτικής και Επαγγελματικής Αγωγής, Φεβρουάριος 2025</a:t>
            </a:r>
            <a:endParaRPr lang="en-GB" dirty="0">
              <a:solidFill>
                <a:schemeClr val="bg1"/>
              </a:solidFill>
            </a:endParaRPr>
          </a:p>
        </p:txBody>
      </p:sp>
    </p:spTree>
    <p:extLst>
      <p:ext uri="{BB962C8B-B14F-4D97-AF65-F5344CB8AC3E}">
        <p14:creationId xmlns:p14="http://schemas.microsoft.com/office/powerpoint/2010/main" val="1036945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41786</TotalTime>
  <Words>4152</Words>
  <Application>Microsoft Office PowerPoint</Application>
  <PresentationFormat>Widescreen</PresentationFormat>
  <Paragraphs>402</Paragraphs>
  <Slides>56</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Times New Roman</vt:lpstr>
      <vt:lpstr>Tw Cen MT</vt:lpstr>
      <vt:lpstr>Wingdings</vt:lpstr>
      <vt:lpstr>Circuit</vt:lpstr>
      <vt:lpstr>  ΔΙΑΔΙΚΑΣΙΑ ΠΡΟΣΒΑΣΗΣ ΣΤΗ ΔΗΜΟΣΙΑ ΤΡΙΤΟΒΑΘΜΙΑ ΕΚΠΑΙΔΕΥΣΗ ΚΥΠΡΟΥ ΚΑΙ ΕΛΛΑΔΑΣ 2025 </vt:lpstr>
      <vt:lpstr>PowerPoint Presentation</vt:lpstr>
      <vt:lpstr> ΠΑΓΚΥΠΡΙΕΣ ΕΞΕΤΑΣΕΙΣ ΑπολυσηΣ 2025  (1)  </vt:lpstr>
      <vt:lpstr> ΠΑΓΚΥΠΡΙΕΣ ΕΞΕΤΑΣΕΙΣ Απολυσησ 2025  (2)  </vt:lpstr>
      <vt:lpstr>ΠΑΓΚΥΠΡΙΕΣ ΕΞΕΤΑΣΕΙΣ ΠΡΟΣΒΑΣΗΣ 2025 (ΠΕΠ) (1)   Σκοπός Παγκύπριων Εξετάσεων Πρόσβασης 2025:  (α) H χορήγηση του Βαθμού Κατάταξης ανά Πλαίσιο Πρόσβασης και του Πιστοποιητικού Πρόσβασης στους υποψηφίους, (β) Η κατανομή των θέσεων στα Δημόσια ΑΑΕΙ της Κύπρου, (γ) Η προώθηση της βάσης δεδομένων με τους βαθμούς κατάταξης και τις Δηλώσεις προτίμησης των υποψηφίων στο Υπουργείο Παιδείας, Θρησκευμάτων και Αθλητισμού της Ελλάδας για την κατανομή των θέσεων στα Δημόσια ΑΑΕΙ της Ελλάδας.   Σημείωση: Το πιστοποιητικό Πρόσβασης και ο Βαθμός Κατάταξης ισχύουν μόνο για το έτος διεξαγωγής των ΠΕΠ, στη βάση των οποίων χορηγούνται τα πιο πάνω.                                                                                                                 </vt:lpstr>
      <vt:lpstr>  ΠΑΓΚΥΠΡΙΕΣ ΕΞΕΤΑΣΕΙΣ Προσβασης 2025  (ΠΕΠ) (2)   </vt:lpstr>
      <vt:lpstr>      ΠΑΓΚΥΠΡΙΕΣ ΕΞΕΤΑΣΕΙΣ Προσβασης 2025 (πΕΠ) (3)  </vt:lpstr>
      <vt:lpstr>ΠΑΓΚΥΠΡΙΕΣ ΕΞΕΤΑΣΕΙΣ Προσβασης 2025 (ΠΕΠ) (4)   </vt:lpstr>
      <vt:lpstr>PowerPoint Presentation</vt:lpstr>
      <vt:lpstr> ΠΑΓΚΥΠΡΙΕΣ ΕΞΕΤΑΣΕΙΣ ΠΡΟΣΒΑΣΗς 2025  (ΠΕΠ)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ΠΑΓΚΥΠΡΙΕΣ ΕΞΕΤΑΣΕΙΣ Προσβασης 2025        </vt:lpstr>
      <vt:lpstr>      ΠΑΓΚΥΠΡΙΕΣ ΕΞΕΤΑΣΕΙΣ  Προσβασης 2025       </vt:lpstr>
      <vt:lpstr>PowerPoint Presentation</vt:lpstr>
      <vt:lpstr>PowerPoint Presentation</vt:lpstr>
      <vt:lpstr> Π.Ε.Π. 2025 : ΑΙΤΗΣΗ ΣΥΜΜΕΤΟΧΗΣ  5 – 19 ΜΑΡΤΙΟΥ 2025*  </vt:lpstr>
      <vt:lpstr>PowerPoint Presentation</vt:lpstr>
      <vt:lpstr>Π.Ε.Π. 2025 : ΑΙΤΗΣΗ ΣΥΜΜΕΤΟΧΗΣ </vt:lpstr>
      <vt:lpstr>Π.Ε.Π. 2025 : ΑΠΟΦΟΙΤΟΙ ΠΡΟΗΓΟΥΜΕΝΩΝ ΧΡΟΝΩΝ   </vt:lpstr>
      <vt:lpstr>Π.Ε.Π. 2025 : ΤΕΛΗ ΕΞΕΤΑΣΕΩΝ</vt:lpstr>
      <vt:lpstr> Π.Ε.Π. 2025 : ΣΤΡΑΤΙΩΤΙΚΕΣ ΣΧΟΛΕΣ ΕΛΛΑΔΑΣ</vt:lpstr>
      <vt:lpstr> Αναμένεται ανακοίνωση από το Υπουργείο Άμυνας για τον  αριθμό θέσεων που θα προσφερθούν κατά τη φετινή χρονιά    </vt:lpstr>
      <vt:lpstr>Π.Ε.Π. 2025 : Αίτηση για Παροχή Διευκολύνσεων </vt:lpstr>
      <vt:lpstr>ΑΙΤΗΣΗ/ΜΗΧΑΝΟΓΡΑΦΙΚΟ ΔΕΛΤΙΟ ΕΛΛΑΔΑΣ  (1)</vt:lpstr>
      <vt:lpstr>ΑΙΤΗΣΗ/ΜΗΧΑΝΟΓΡΑΦΙΚΟ ΔΕΛΤΙΟ ΕΛΛΑΔΑΣ  (2)</vt:lpstr>
      <vt:lpstr>  ΑΙΤΗΣΗ/ΜΗΧΑΝΟΓΡΑΦΙΚΟ ΔΕΛΤΙΟ ΕΛΛΑΔΑΣ  (3)  Βασική/απαραίτητη προϋπόθεση της όλης διαδικασίας είναι η προσεκτική μελέτη των 4 Επιστημονικών Πεδίων, στα οποία ταξινομούνται οι Σχολές/Τμήματα των Δημοσίων ΑΑΕΙ Ελλάδας.  </vt:lpstr>
      <vt:lpstr>ΑΙΤΗΣΗ/ΜΗΧΑΝΟΓΡΑΦΙΚΟ ΔΕΛΤΙΟ ΕΛΛΑΔΑΣ  (4)</vt:lpstr>
      <vt:lpstr>ΑΙΤΗΣΗ/ΜΗΧΑΝΟΓΡΑΦΙΚΟ ΔΕΛΤΙΟ ΕΛΛΑΔΑΣ  (5)</vt:lpstr>
      <vt:lpstr>ΑΙΤΗΣΗ/ΜΗΧΑΝΟΓΡΑΦΙΚΟ ΔΕΛΤΙΟ ΕΛΛΑΔΑΣ  (6)</vt:lpstr>
      <vt:lpstr> ΑΙΤΗΣΗ/ΜΗΧΑΝΟΓΡΑΦΙΚΟ ΔΕΛΤΙΟ ΕΛΛΑΔΑΣ (7) </vt:lpstr>
      <vt:lpstr>ΑΙΤΗΣΗ/ΜΗΧΑΝΟΓΡΑΦΙΚΟ ΔΕΛΤΙΟ ΕΛΛΑΔΑΣ (8) </vt:lpstr>
      <vt:lpstr>PowerPoint Presentation</vt:lpstr>
      <vt:lpstr>ΑΙΤΗΣΗ/ΜΗΧΑΝΟΓΡΑΦΙΚΟ ΔΕΛΤΙΟ -                          ΕΛΛΗΝΕΣ ΤΟΥ ΕΞΩΤΕΡΙΚΟΥ  (1)</vt:lpstr>
      <vt:lpstr>ΑΙΤΗΣΗ/ΜΗΧΑΝΟΓΡΑΦΙΚΟ ΔΕΛΤΙΟ -                          ΕΛΛΗΝΕΣ ΤΟΥ ΕΞΩΤΕΡΙΚΟΥ  (2) </vt:lpstr>
      <vt:lpstr>ΣΧΟΛΕΣ ΜΕ ΕΙΔΙΚΟ ΣΥΣΤΗΜΑ ΠΡΟΣΒΑΣΗΣ (Δεν συμπεριλαμβάνονται στην Αίτηση/Μηχανογραφικό Δελτίο των Παγκύπριων Εξετάσεων)</vt:lpstr>
      <vt:lpstr>PowerPoint Presentation</vt:lpstr>
      <vt:lpstr>Προγραμμα παγκυπριων εξετασεων 2025</vt:lpstr>
      <vt:lpstr>Οδηγοι παγκυπριων εξετασεων 2025</vt:lpstr>
      <vt:lpstr>Β’ ΚΑΤΑΝΟΜΗ θεσεων ΚΑΙ ΕΙΔΙΚΑ ΚΡΙΤΗΡΙΑ ΠΑΝΕΠΙΣΤΗΜΙΟΥ ΚΥΠΡΟΥ ΚΑΙ ΤΕΠΑΚ</vt:lpstr>
      <vt:lpstr>Χρονοδιαγραμματα (1)</vt:lpstr>
      <vt:lpstr>Χρονοδιαγραμματα (2)</vt:lpstr>
      <vt:lpstr>Χρονοδιαγραμματα (3)</vt:lpstr>
      <vt:lpstr>Επισημανσεισ (1)</vt:lpstr>
      <vt:lpstr>Επισημανσεισ (2)</vt:lpstr>
      <vt:lpstr>Χρήσιμες Ιστοσελίδες</vt:lpstr>
      <vt:lpstr>Ψηφιακο εργαλειο επαγγελματικησ συμβουλευτικησ</vt:lpstr>
      <vt:lpstr>Ομαδα εργασιασ</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Πρόσβαση στα ΑΑΕΙ  Κύπρου και Ελλάδας 2020</dc:title>
  <dc:creator>HP</dc:creator>
  <cp:lastModifiedBy>ΑΝΤΩΝΙΑ ΣΠΥΡΟΠΟΥΛΟΥ</cp:lastModifiedBy>
  <cp:revision>721</cp:revision>
  <cp:lastPrinted>2023-02-01T05:42:04Z</cp:lastPrinted>
  <dcterms:created xsi:type="dcterms:W3CDTF">2019-11-19T06:58:28Z</dcterms:created>
  <dcterms:modified xsi:type="dcterms:W3CDTF">2025-02-13T06:48:04Z</dcterms:modified>
</cp:coreProperties>
</file>